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345" r:id="rId3"/>
    <p:sldId id="273" r:id="rId4"/>
    <p:sldId id="299" r:id="rId5"/>
    <p:sldId id="275" r:id="rId6"/>
    <p:sldId id="311" r:id="rId7"/>
    <p:sldId id="310" r:id="rId8"/>
    <p:sldId id="309" r:id="rId9"/>
    <p:sldId id="283" r:id="rId10"/>
    <p:sldId id="285" r:id="rId11"/>
    <p:sldId id="287" r:id="rId12"/>
    <p:sldId id="288" r:id="rId13"/>
    <p:sldId id="300" r:id="rId14"/>
    <p:sldId id="336" r:id="rId15"/>
    <p:sldId id="301" r:id="rId16"/>
    <p:sldId id="337" r:id="rId17"/>
    <p:sldId id="262" r:id="rId18"/>
    <p:sldId id="350" r:id="rId19"/>
    <p:sldId id="349" r:id="rId20"/>
    <p:sldId id="347" r:id="rId21"/>
    <p:sldId id="351" r:id="rId22"/>
    <p:sldId id="354" r:id="rId23"/>
    <p:sldId id="289" r:id="rId24"/>
    <p:sldId id="338" r:id="rId25"/>
    <p:sldId id="339" r:id="rId26"/>
    <p:sldId id="340" r:id="rId27"/>
    <p:sldId id="294" r:id="rId28"/>
    <p:sldId id="341" r:id="rId29"/>
    <p:sldId id="342" r:id="rId30"/>
    <p:sldId id="343" r:id="rId31"/>
    <p:sldId id="291" r:id="rId32"/>
    <p:sldId id="321" r:id="rId33"/>
    <p:sldId id="314" r:id="rId34"/>
    <p:sldId id="305" r:id="rId35"/>
    <p:sldId id="335" r:id="rId36"/>
    <p:sldId id="298" r:id="rId37"/>
    <p:sldId id="323" r:id="rId38"/>
    <p:sldId id="333" r:id="rId39"/>
    <p:sldId id="325" r:id="rId40"/>
    <p:sldId id="326" r:id="rId41"/>
    <p:sldId id="320" r:id="rId42"/>
    <p:sldId id="327" r:id="rId43"/>
    <p:sldId id="328" r:id="rId44"/>
    <p:sldId id="329" r:id="rId45"/>
    <p:sldId id="330" r:id="rId46"/>
    <p:sldId id="331" r:id="rId47"/>
    <p:sldId id="332" r:id="rId48"/>
    <p:sldId id="334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FF6699"/>
    <a:srgbClr val="CCFFCC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24" autoAdjust="0"/>
  </p:normalViewPr>
  <p:slideViewPr>
    <p:cSldViewPr>
      <p:cViewPr>
        <p:scale>
          <a:sx n="70" d="100"/>
          <a:sy n="70" d="100"/>
        </p:scale>
        <p:origin x="-131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roundedCorners val="1"/>
  <c:chart>
    <c:autoTitleDeleted val="1"/>
    <c:view3D>
      <c:rotX val="30"/>
      <c:rAngAx val="1"/>
    </c:view3D>
    <c:plotArea>
      <c:layout>
        <c:manualLayout>
          <c:layoutTarget val="inner"/>
          <c:xMode val="edge"/>
          <c:yMode val="edge"/>
          <c:x val="8.6010255662486625E-3"/>
          <c:y val="8.8573852792005164E-2"/>
          <c:w val="0.58955113249732671"/>
          <c:h val="0.898703841888345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uk-UA"/>
                </a:p>
              </c:txPr>
            </c:dLbl>
            <c:dLbl>
              <c:idx val="1"/>
              <c:layout>
                <c:manualLayout>
                  <c:x val="-0.20646933022261113"/>
                  <c:y val="-0.15840225733010771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uk-UA"/>
                </a:p>
              </c:txPr>
              <c:showPercent val="1"/>
            </c:dLbl>
            <c:dLbl>
              <c:idx val="2"/>
              <c:layout>
                <c:manualLayout>
                  <c:x val="0.20888123359580058"/>
                  <c:y val="-6.324608041234575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uk-UA"/>
                </a:p>
              </c:txPr>
              <c:showPercent val="1"/>
            </c:dLbl>
            <c:dLbl>
              <c:idx val="3"/>
              <c:delete val="1"/>
            </c:dLbl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ОБЛАСНИЙ БЮДЖЕТ</c:v>
                </c:pt>
                <c:pt idx="1">
                  <c:v>МІСЬКІ БЮДЖЕТИ</c:v>
                </c:pt>
                <c:pt idx="2">
                  <c:v>РАЙОННИЙ БЮДЖЕТ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110797.7</c:v>
                </c:pt>
                <c:pt idx="1">
                  <c:v>172778.9</c:v>
                </c:pt>
                <c:pt idx="2">
                  <c:v>288687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3"/>
        <c:delete val="1"/>
      </c:legendEntry>
      <c:layout/>
      <c:txPr>
        <a:bodyPr/>
        <a:lstStyle/>
        <a:p>
          <a:pPr>
            <a:defRPr b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uk-UA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uk-UA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roundedCorners val="1"/>
  <c:chart>
    <c:autoTitleDeleted val="1"/>
    <c:view3D>
      <c:rotX val="30"/>
      <c:rAngAx val="1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1"/>
            <c:spPr>
              <a:solidFill>
                <a:srgbClr val="99FF66"/>
              </a:solidFill>
            </c:spPr>
          </c:dPt>
          <c:dPt>
            <c:idx val="6"/>
            <c:spPr>
              <a:solidFill>
                <a:srgbClr val="FF6699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uk-UA"/>
              </a:p>
            </c:txPr>
            <c:showVal val="1"/>
            <c:showCatName val="1"/>
            <c:showLeaderLines val="1"/>
          </c:dLbls>
          <c:cat>
            <c:strRef>
              <c:f>Лист1!$A$2:$A$9</c:f>
              <c:strCache>
                <c:ptCount val="8"/>
                <c:pt idx="0">
                  <c:v>ТЕАТРИ</c:v>
                </c:pt>
                <c:pt idx="1">
                  <c:v>КОНЦЕРТНІ ОРГАНІЗАЦІЇ</c:v>
                </c:pt>
                <c:pt idx="2">
                  <c:v>БІБЛІОТЕКИ</c:v>
                </c:pt>
                <c:pt idx="3">
                  <c:v>МУЗЕЇ</c:v>
                </c:pt>
                <c:pt idx="4">
                  <c:v>ЗАПОВІДНИКИ</c:v>
                </c:pt>
                <c:pt idx="5">
                  <c:v>КІНЕМАТОГРАФІЯ</c:v>
                </c:pt>
                <c:pt idx="6">
                  <c:v>ЗАКЛАДИ ОСВІТИ</c:v>
                </c:pt>
                <c:pt idx="7">
                  <c:v>ІНШІ ЗАКЛАДИ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8.2000000000000011</c:v>
                </c:pt>
                <c:pt idx="1">
                  <c:v>35235.5</c:v>
                </c:pt>
                <c:pt idx="2">
                  <c:v>13475.1</c:v>
                </c:pt>
                <c:pt idx="3">
                  <c:v>36384.800000000003</c:v>
                </c:pt>
                <c:pt idx="4">
                  <c:v>4007.4</c:v>
                </c:pt>
                <c:pt idx="5">
                  <c:v>447.5</c:v>
                </c:pt>
                <c:pt idx="6">
                  <c:v>65115.9</c:v>
                </c:pt>
                <c:pt idx="7">
                  <c:v>569.29999999999995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uk-UA"/>
    </a:p>
  </c:txPr>
  <c:externalData r:id="rId1"/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1.jpeg"/><Relationship Id="rId1" Type="http://schemas.openxmlformats.org/officeDocument/2006/relationships/image" Target="../media/image141.jpeg"/><Relationship Id="rId4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0A458-3A25-49CD-9C6F-4C49D02381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0D7B4CD-5A74-460F-B961-9CB8FEAA7FFB}" type="pres">
      <dgm:prSet presAssocID="{B600A458-3A25-49CD-9C6F-4C49D02381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</dgm:ptLst>
  <dgm:cxnLst>
    <dgm:cxn modelId="{BBE0413A-5BA2-42C3-8746-3BE695C3464A}" type="presOf" srcId="{B600A458-3A25-49CD-9C6F-4C49D023816E}" destId="{80D7B4CD-5A74-460F-B961-9CB8FEAA7F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3E7DAE-9509-49E1-B395-8B1D8A6393B9}" type="doc">
      <dgm:prSet loTypeId="urn:microsoft.com/office/officeart/2005/8/layout/vList3#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6DD21EE-6EB1-485C-B712-C8D3704B2954}">
      <dgm:prSet phldrT="[Текст]" custT="1"/>
      <dgm:spPr/>
      <dgm:t>
        <a:bodyPr/>
        <a:lstStyle/>
        <a:p>
          <a:pPr algn="l"/>
          <a:r>
            <a:rPr lang="uk-UA" sz="2000" b="1" smtClean="0">
              <a:latin typeface="Times New Roman" pitchFamily="18" charset="0"/>
              <a:cs typeface="Times New Roman" pitchFamily="18" charset="0"/>
            </a:rPr>
            <a:t>1-е  місце в Україні за кількістю музеїв та державної частини Музейного фонду України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07AFDFDE-B6C7-4803-A2E8-206D1AE7ACFA}" type="parTrans" cxnId="{C7326509-5E89-4A2D-96EC-3D47547C7B17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3A24791F-EF3C-4B1E-BBA0-FDC13C216326}" type="sibTrans" cxnId="{C7326509-5E89-4A2D-96EC-3D47547C7B17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BE1D6450-3013-427E-A1F7-4F214BC0FA98}">
      <dgm:prSet custT="1"/>
      <dgm:spPr/>
      <dgm:t>
        <a:bodyPr/>
        <a:lstStyle/>
        <a:p>
          <a:pPr algn="l"/>
          <a:r>
            <a:rPr lang="uk-UA" sz="2000" b="1" smtClean="0">
              <a:latin typeface="Times New Roman" pitchFamily="18" charset="0"/>
              <a:cs typeface="Times New Roman" pitchFamily="18" charset="0"/>
            </a:rPr>
            <a:t>1-е місце в Україні щодо бібліотечної мережі та закладів культури клубного типу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0AC052B6-A374-4DFF-8D1F-684219234CEC}" type="parTrans" cxnId="{7291B2DC-5395-49C3-86B1-8D5D5024402B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D91AE1E3-734B-461D-84C3-675BFB21FBF5}" type="sibTrans" cxnId="{7291B2DC-5395-49C3-86B1-8D5D5024402B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F7FABF5E-A34D-47EF-8520-B30491495627}">
      <dgm:prSet custT="1"/>
      <dgm:spPr/>
      <dgm:t>
        <a:bodyPr/>
        <a:lstStyle/>
        <a:p>
          <a:pPr algn="l"/>
          <a:r>
            <a:rPr lang="uk-UA" sz="2000" b="1" smtClean="0">
              <a:latin typeface="Times New Roman" pitchFamily="18" charset="0"/>
              <a:cs typeface="Times New Roman" pitchFamily="18" charset="0"/>
            </a:rPr>
            <a:t>3-є місце в Україні за кількістю дітей, які навчаються у початкових мистецьких навчальних закладів 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F63D366F-2E49-4AE3-B625-DFC9FF6AA99D}" type="parTrans" cxnId="{F3FD29A2-F065-4F16-9921-A83794B42D69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E5E08CEB-7CA6-47FA-A133-99B07D6BB21E}" type="sibTrans" cxnId="{F3FD29A2-F065-4F16-9921-A83794B42D69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C67DE9EA-838D-4CAC-BFCF-1BB9FB3970CE}">
      <dgm:prSet custT="1"/>
      <dgm:spPr/>
      <dgm:t>
        <a:bodyPr/>
        <a:lstStyle/>
        <a:p>
          <a:pPr algn="l"/>
          <a:r>
            <a:rPr lang="uk-UA" sz="2000" b="1" smtClean="0">
              <a:latin typeface="Times New Roman" pitchFamily="18" charset="0"/>
              <a:cs typeface="Times New Roman" pitchFamily="18" charset="0"/>
            </a:rPr>
            <a:t>5 - е місце в Україні за кількістю початкових мистецьких навчальних закладів 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ABAFBEA5-0858-4207-9E8B-B00BC5BF7586}" type="parTrans" cxnId="{309EE561-DD7D-4757-A194-73CBDC78FB4A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A184261E-31C0-44EA-BA84-68D81FB3BFE1}" type="sibTrans" cxnId="{309EE561-DD7D-4757-A194-73CBDC78FB4A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50DD6EA7-B8C6-4AE6-B3F5-4F006EC439F5}" type="pres">
      <dgm:prSet presAssocID="{473E7DAE-9509-49E1-B395-8B1D8A6393B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EAE6BE1-C485-46CF-BD3C-315519B3F531}" type="pres">
      <dgm:prSet presAssocID="{36DD21EE-6EB1-485C-B712-C8D3704B2954}" presName="composite" presStyleCnt="0"/>
      <dgm:spPr/>
      <dgm:t>
        <a:bodyPr/>
        <a:lstStyle/>
        <a:p>
          <a:endParaRPr lang="uk-UA"/>
        </a:p>
      </dgm:t>
    </dgm:pt>
    <dgm:pt modelId="{7DBD4702-3C64-4825-B64F-47A478E81151}" type="pres">
      <dgm:prSet presAssocID="{36DD21EE-6EB1-485C-B712-C8D3704B2954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uk-UA"/>
        </a:p>
      </dgm:t>
    </dgm:pt>
    <dgm:pt modelId="{24DCF17B-ED1A-4E54-A1BC-238EF2A2A70A}" type="pres">
      <dgm:prSet presAssocID="{36DD21EE-6EB1-485C-B712-C8D3704B295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C7C762-1D39-4A2A-A94A-27B3246FC519}" type="pres">
      <dgm:prSet presAssocID="{3A24791F-EF3C-4B1E-BBA0-FDC13C216326}" presName="spacing" presStyleCnt="0"/>
      <dgm:spPr/>
      <dgm:t>
        <a:bodyPr/>
        <a:lstStyle/>
        <a:p>
          <a:endParaRPr lang="uk-UA"/>
        </a:p>
      </dgm:t>
    </dgm:pt>
    <dgm:pt modelId="{ACC80439-4844-41D2-AA68-071BFD40B1C5}" type="pres">
      <dgm:prSet presAssocID="{BE1D6450-3013-427E-A1F7-4F214BC0FA98}" presName="composite" presStyleCnt="0"/>
      <dgm:spPr/>
      <dgm:t>
        <a:bodyPr/>
        <a:lstStyle/>
        <a:p>
          <a:endParaRPr lang="uk-UA"/>
        </a:p>
      </dgm:t>
    </dgm:pt>
    <dgm:pt modelId="{CC019D5A-B88A-4B73-AB54-1EE00CF93D94}" type="pres">
      <dgm:prSet presAssocID="{BE1D6450-3013-427E-A1F7-4F214BC0FA98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uk-UA"/>
        </a:p>
      </dgm:t>
    </dgm:pt>
    <dgm:pt modelId="{BB4490EB-8F4B-45AB-9072-4AFAA9D6F13D}" type="pres">
      <dgm:prSet presAssocID="{BE1D6450-3013-427E-A1F7-4F214BC0FA9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3D90B6-C569-4746-A48B-CA75E771CC96}" type="pres">
      <dgm:prSet presAssocID="{D91AE1E3-734B-461D-84C3-675BFB21FBF5}" presName="spacing" presStyleCnt="0"/>
      <dgm:spPr/>
      <dgm:t>
        <a:bodyPr/>
        <a:lstStyle/>
        <a:p>
          <a:endParaRPr lang="uk-UA"/>
        </a:p>
      </dgm:t>
    </dgm:pt>
    <dgm:pt modelId="{10519B9A-484E-4A41-95E4-F92A716ED838}" type="pres">
      <dgm:prSet presAssocID="{F7FABF5E-A34D-47EF-8520-B30491495627}" presName="composite" presStyleCnt="0"/>
      <dgm:spPr/>
      <dgm:t>
        <a:bodyPr/>
        <a:lstStyle/>
        <a:p>
          <a:endParaRPr lang="uk-UA"/>
        </a:p>
      </dgm:t>
    </dgm:pt>
    <dgm:pt modelId="{558525DB-D578-4955-9EE8-6C54DF5B1588}" type="pres">
      <dgm:prSet presAssocID="{F7FABF5E-A34D-47EF-8520-B30491495627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9000" r="-49000"/>
          </a:stretch>
        </a:blipFill>
      </dgm:spPr>
      <dgm:t>
        <a:bodyPr/>
        <a:lstStyle/>
        <a:p>
          <a:endParaRPr lang="uk-UA"/>
        </a:p>
      </dgm:t>
    </dgm:pt>
    <dgm:pt modelId="{F4B65B80-9F3C-45B3-A526-45E22542A5F8}" type="pres">
      <dgm:prSet presAssocID="{F7FABF5E-A34D-47EF-8520-B3049149562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09F493-03E1-4809-9C07-A8584EA7900E}" type="pres">
      <dgm:prSet presAssocID="{E5E08CEB-7CA6-47FA-A133-99B07D6BB21E}" presName="spacing" presStyleCnt="0"/>
      <dgm:spPr/>
      <dgm:t>
        <a:bodyPr/>
        <a:lstStyle/>
        <a:p>
          <a:endParaRPr lang="uk-UA"/>
        </a:p>
      </dgm:t>
    </dgm:pt>
    <dgm:pt modelId="{D97B6486-464E-4906-8D7D-C91A1EE9AABB}" type="pres">
      <dgm:prSet presAssocID="{C67DE9EA-838D-4CAC-BFCF-1BB9FB3970CE}" presName="composite" presStyleCnt="0"/>
      <dgm:spPr/>
      <dgm:t>
        <a:bodyPr/>
        <a:lstStyle/>
        <a:p>
          <a:endParaRPr lang="uk-UA"/>
        </a:p>
      </dgm:t>
    </dgm:pt>
    <dgm:pt modelId="{04FCBE0B-A17B-450C-BB25-1CA1A02B9E18}" type="pres">
      <dgm:prSet presAssocID="{C67DE9EA-838D-4CAC-BFCF-1BB9FB3970CE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uk-UA"/>
        </a:p>
      </dgm:t>
    </dgm:pt>
    <dgm:pt modelId="{46331737-3DCE-4737-8D94-F59EE7DC50CB}" type="pres">
      <dgm:prSet presAssocID="{C67DE9EA-838D-4CAC-BFCF-1BB9FB3970CE}" presName="txShp" presStyleLbl="node1" presStyleIdx="3" presStyleCnt="4" custLinFactNeighborX="338" custLinFactNeighborY="-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54A010A-AB93-4BAB-896F-FCE97CE75CA5}" type="presOf" srcId="{F7FABF5E-A34D-47EF-8520-B30491495627}" destId="{F4B65B80-9F3C-45B3-A526-45E22542A5F8}" srcOrd="0" destOrd="0" presId="urn:microsoft.com/office/officeart/2005/8/layout/vList3#1"/>
    <dgm:cxn modelId="{ECBD6433-98E8-4AD0-AE59-CAD0C06935F0}" type="presOf" srcId="{C67DE9EA-838D-4CAC-BFCF-1BB9FB3970CE}" destId="{46331737-3DCE-4737-8D94-F59EE7DC50CB}" srcOrd="0" destOrd="0" presId="urn:microsoft.com/office/officeart/2005/8/layout/vList3#1"/>
    <dgm:cxn modelId="{0DFCC510-2727-47B4-9C40-4C1A99A6E797}" type="presOf" srcId="{36DD21EE-6EB1-485C-B712-C8D3704B2954}" destId="{24DCF17B-ED1A-4E54-A1BC-238EF2A2A70A}" srcOrd="0" destOrd="0" presId="urn:microsoft.com/office/officeart/2005/8/layout/vList3#1"/>
    <dgm:cxn modelId="{309EE561-DD7D-4757-A194-73CBDC78FB4A}" srcId="{473E7DAE-9509-49E1-B395-8B1D8A6393B9}" destId="{C67DE9EA-838D-4CAC-BFCF-1BB9FB3970CE}" srcOrd="3" destOrd="0" parTransId="{ABAFBEA5-0858-4207-9E8B-B00BC5BF7586}" sibTransId="{A184261E-31C0-44EA-BA84-68D81FB3BFE1}"/>
    <dgm:cxn modelId="{7291B2DC-5395-49C3-86B1-8D5D5024402B}" srcId="{473E7DAE-9509-49E1-B395-8B1D8A6393B9}" destId="{BE1D6450-3013-427E-A1F7-4F214BC0FA98}" srcOrd="1" destOrd="0" parTransId="{0AC052B6-A374-4DFF-8D1F-684219234CEC}" sibTransId="{D91AE1E3-734B-461D-84C3-675BFB21FBF5}"/>
    <dgm:cxn modelId="{E4504708-BAF8-4F2B-AFF3-7B3309FC0374}" type="presOf" srcId="{BE1D6450-3013-427E-A1F7-4F214BC0FA98}" destId="{BB4490EB-8F4B-45AB-9072-4AFAA9D6F13D}" srcOrd="0" destOrd="0" presId="urn:microsoft.com/office/officeart/2005/8/layout/vList3#1"/>
    <dgm:cxn modelId="{74259917-0939-4888-BD80-C61DFF31D54A}" type="presOf" srcId="{473E7DAE-9509-49E1-B395-8B1D8A6393B9}" destId="{50DD6EA7-B8C6-4AE6-B3F5-4F006EC439F5}" srcOrd="0" destOrd="0" presId="urn:microsoft.com/office/officeart/2005/8/layout/vList3#1"/>
    <dgm:cxn modelId="{F3FD29A2-F065-4F16-9921-A83794B42D69}" srcId="{473E7DAE-9509-49E1-B395-8B1D8A6393B9}" destId="{F7FABF5E-A34D-47EF-8520-B30491495627}" srcOrd="2" destOrd="0" parTransId="{F63D366F-2E49-4AE3-B625-DFC9FF6AA99D}" sibTransId="{E5E08CEB-7CA6-47FA-A133-99B07D6BB21E}"/>
    <dgm:cxn modelId="{C7326509-5E89-4A2D-96EC-3D47547C7B17}" srcId="{473E7DAE-9509-49E1-B395-8B1D8A6393B9}" destId="{36DD21EE-6EB1-485C-B712-C8D3704B2954}" srcOrd="0" destOrd="0" parTransId="{07AFDFDE-B6C7-4803-A2E8-206D1AE7ACFA}" sibTransId="{3A24791F-EF3C-4B1E-BBA0-FDC13C216326}"/>
    <dgm:cxn modelId="{1341FC2D-8A58-4A69-AD05-4F9BE7883D22}" type="presParOf" srcId="{50DD6EA7-B8C6-4AE6-B3F5-4F006EC439F5}" destId="{6EAE6BE1-C485-46CF-BD3C-315519B3F531}" srcOrd="0" destOrd="0" presId="urn:microsoft.com/office/officeart/2005/8/layout/vList3#1"/>
    <dgm:cxn modelId="{355936FA-114C-4A6B-BF74-230C14C7733D}" type="presParOf" srcId="{6EAE6BE1-C485-46CF-BD3C-315519B3F531}" destId="{7DBD4702-3C64-4825-B64F-47A478E81151}" srcOrd="0" destOrd="0" presId="urn:microsoft.com/office/officeart/2005/8/layout/vList3#1"/>
    <dgm:cxn modelId="{D00B8B15-6249-4C11-B61B-28D816855D84}" type="presParOf" srcId="{6EAE6BE1-C485-46CF-BD3C-315519B3F531}" destId="{24DCF17B-ED1A-4E54-A1BC-238EF2A2A70A}" srcOrd="1" destOrd="0" presId="urn:microsoft.com/office/officeart/2005/8/layout/vList3#1"/>
    <dgm:cxn modelId="{56DD5C3C-379C-4F10-B299-917C2A88F80A}" type="presParOf" srcId="{50DD6EA7-B8C6-4AE6-B3F5-4F006EC439F5}" destId="{A9C7C762-1D39-4A2A-A94A-27B3246FC519}" srcOrd="1" destOrd="0" presId="urn:microsoft.com/office/officeart/2005/8/layout/vList3#1"/>
    <dgm:cxn modelId="{549F5BF1-C84A-4A74-B90A-CCB39BAE314E}" type="presParOf" srcId="{50DD6EA7-B8C6-4AE6-B3F5-4F006EC439F5}" destId="{ACC80439-4844-41D2-AA68-071BFD40B1C5}" srcOrd="2" destOrd="0" presId="urn:microsoft.com/office/officeart/2005/8/layout/vList3#1"/>
    <dgm:cxn modelId="{38594A28-A0EE-4BEC-ACD5-B1E986D1CE52}" type="presParOf" srcId="{ACC80439-4844-41D2-AA68-071BFD40B1C5}" destId="{CC019D5A-B88A-4B73-AB54-1EE00CF93D94}" srcOrd="0" destOrd="0" presId="urn:microsoft.com/office/officeart/2005/8/layout/vList3#1"/>
    <dgm:cxn modelId="{CF9200A9-0ED6-4F9E-874D-4907A223771E}" type="presParOf" srcId="{ACC80439-4844-41D2-AA68-071BFD40B1C5}" destId="{BB4490EB-8F4B-45AB-9072-4AFAA9D6F13D}" srcOrd="1" destOrd="0" presId="urn:microsoft.com/office/officeart/2005/8/layout/vList3#1"/>
    <dgm:cxn modelId="{13D03B16-1690-4371-9C63-C996B70C81E8}" type="presParOf" srcId="{50DD6EA7-B8C6-4AE6-B3F5-4F006EC439F5}" destId="{E03D90B6-C569-4746-A48B-CA75E771CC96}" srcOrd="3" destOrd="0" presId="urn:microsoft.com/office/officeart/2005/8/layout/vList3#1"/>
    <dgm:cxn modelId="{F9F1237D-2ECA-472B-B71E-3A804A9C0F6B}" type="presParOf" srcId="{50DD6EA7-B8C6-4AE6-B3F5-4F006EC439F5}" destId="{10519B9A-484E-4A41-95E4-F92A716ED838}" srcOrd="4" destOrd="0" presId="urn:microsoft.com/office/officeart/2005/8/layout/vList3#1"/>
    <dgm:cxn modelId="{1E6658B4-58EA-4FD5-B494-758C626A9695}" type="presParOf" srcId="{10519B9A-484E-4A41-95E4-F92A716ED838}" destId="{558525DB-D578-4955-9EE8-6C54DF5B1588}" srcOrd="0" destOrd="0" presId="urn:microsoft.com/office/officeart/2005/8/layout/vList3#1"/>
    <dgm:cxn modelId="{D3ED2D29-AFBC-4D6A-90D5-6BFC606125B6}" type="presParOf" srcId="{10519B9A-484E-4A41-95E4-F92A716ED838}" destId="{F4B65B80-9F3C-45B3-A526-45E22542A5F8}" srcOrd="1" destOrd="0" presId="urn:microsoft.com/office/officeart/2005/8/layout/vList3#1"/>
    <dgm:cxn modelId="{6DF5ACA1-04E0-4015-A110-0F23A2DDD040}" type="presParOf" srcId="{50DD6EA7-B8C6-4AE6-B3F5-4F006EC439F5}" destId="{8709F493-03E1-4809-9C07-A8584EA7900E}" srcOrd="5" destOrd="0" presId="urn:microsoft.com/office/officeart/2005/8/layout/vList3#1"/>
    <dgm:cxn modelId="{969EA05A-66FD-42CB-9134-6223D80DB33F}" type="presParOf" srcId="{50DD6EA7-B8C6-4AE6-B3F5-4F006EC439F5}" destId="{D97B6486-464E-4906-8D7D-C91A1EE9AABB}" srcOrd="6" destOrd="0" presId="urn:microsoft.com/office/officeart/2005/8/layout/vList3#1"/>
    <dgm:cxn modelId="{CADEA473-066D-4BE8-9582-6D66F1EED28A}" type="presParOf" srcId="{D97B6486-464E-4906-8D7D-C91A1EE9AABB}" destId="{04FCBE0B-A17B-450C-BB25-1CA1A02B9E18}" srcOrd="0" destOrd="0" presId="urn:microsoft.com/office/officeart/2005/8/layout/vList3#1"/>
    <dgm:cxn modelId="{03749F97-2B84-4869-8159-FFE5D803DB0C}" type="presParOf" srcId="{D97B6486-464E-4906-8D7D-C91A1EE9AABB}" destId="{46331737-3DCE-4737-8D94-F59EE7DC50C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66B8F4-BBF8-42C0-B99A-1B784A9502B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F1B03D4-B315-4BF7-834F-3F65DF43B0F2}">
      <dgm:prSet phldrT="[Текст]"/>
      <dgm:spPr/>
      <dgm:t>
        <a:bodyPr/>
        <a:lstStyle/>
        <a:p>
          <a:pPr algn="l"/>
          <a:r>
            <a:rPr lang="uk-UA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1 млн. 200 тис. фондів</a:t>
          </a:r>
          <a:endParaRPr lang="uk-UA" b="1" dirty="0">
            <a:solidFill>
              <a:schemeClr val="tx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E5B571D-7A81-418B-AA3E-3D238622CDC2}" type="parTrans" cxnId="{E221491C-4017-4A28-89ED-C6C1D230E7AB}">
      <dgm:prSet/>
      <dgm:spPr/>
      <dgm:t>
        <a:bodyPr/>
        <a:lstStyle/>
        <a:p>
          <a:endParaRPr lang="uk-UA"/>
        </a:p>
      </dgm:t>
    </dgm:pt>
    <dgm:pt modelId="{6FBEA9C3-3CB9-49DB-BB23-92552FB6692C}" type="sibTrans" cxnId="{E221491C-4017-4A28-89ED-C6C1D230E7AB}">
      <dgm:prSet/>
      <dgm:spPr/>
      <dgm:t>
        <a:bodyPr/>
        <a:lstStyle/>
        <a:p>
          <a:endParaRPr lang="uk-UA"/>
        </a:p>
      </dgm:t>
    </dgm:pt>
    <dgm:pt modelId="{B723AE5F-5418-4377-AD8B-9617D57B0A76}">
      <dgm:prSet phldrT="[Текст]"/>
      <dgm:spPr/>
      <dgm:t>
        <a:bodyPr/>
        <a:lstStyle/>
        <a:p>
          <a:pPr algn="l"/>
          <a:r>
            <a:rPr lang="uk-UA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1 млн. 400 тис. відвідувачів</a:t>
          </a:r>
          <a:endParaRPr lang="uk-UA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A5D07A92-6979-4E25-9734-4E99EA5A2757}" type="parTrans" cxnId="{2CB6DD68-B242-4980-B50E-1347D7F9F307}">
      <dgm:prSet/>
      <dgm:spPr/>
      <dgm:t>
        <a:bodyPr/>
        <a:lstStyle/>
        <a:p>
          <a:endParaRPr lang="uk-UA"/>
        </a:p>
      </dgm:t>
    </dgm:pt>
    <dgm:pt modelId="{53D65559-D525-490D-9B33-264AAE7C063E}" type="sibTrans" cxnId="{2CB6DD68-B242-4980-B50E-1347D7F9F307}">
      <dgm:prSet/>
      <dgm:spPr/>
      <dgm:t>
        <a:bodyPr/>
        <a:lstStyle/>
        <a:p>
          <a:endParaRPr lang="uk-UA"/>
        </a:p>
      </dgm:t>
    </dgm:pt>
    <dgm:pt modelId="{BE61B1EA-E326-441B-8D14-F9669A422A3C}">
      <dgm:prSet phldrT="[Текст]"/>
      <dgm:spPr/>
      <dgm:t>
        <a:bodyPr/>
        <a:lstStyle/>
        <a:p>
          <a:pPr algn="l"/>
          <a:r>
            <a:rPr lang="uk-UA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348 виставкових проектів</a:t>
          </a:r>
          <a:endParaRPr lang="uk-UA" b="1" dirty="0">
            <a:solidFill>
              <a:schemeClr val="tx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BE49150-0FD4-4433-8E3B-B33DFEDC4D64}" type="parTrans" cxnId="{0793C9E4-3451-4C6E-BC19-8628E96AABD3}">
      <dgm:prSet/>
      <dgm:spPr/>
      <dgm:t>
        <a:bodyPr/>
        <a:lstStyle/>
        <a:p>
          <a:endParaRPr lang="uk-UA"/>
        </a:p>
      </dgm:t>
    </dgm:pt>
    <dgm:pt modelId="{5E8EC31E-2DEC-4459-BCB6-07A9C4F709BC}" type="sibTrans" cxnId="{0793C9E4-3451-4C6E-BC19-8628E96AABD3}">
      <dgm:prSet/>
      <dgm:spPr/>
      <dgm:t>
        <a:bodyPr/>
        <a:lstStyle/>
        <a:p>
          <a:endParaRPr lang="uk-UA"/>
        </a:p>
      </dgm:t>
    </dgm:pt>
    <dgm:pt modelId="{AD51F27C-E12F-418A-97EE-5EEF6D417BA0}" type="pres">
      <dgm:prSet presAssocID="{A666B8F4-BBF8-42C0-B99A-1B784A9502BA}" presName="compositeShape" presStyleCnt="0">
        <dgm:presLayoutVars>
          <dgm:dir/>
          <dgm:resizeHandles/>
        </dgm:presLayoutVars>
      </dgm:prSet>
      <dgm:spPr/>
    </dgm:pt>
    <dgm:pt modelId="{62381FDE-D291-4E66-832A-4324D8439B32}" type="pres">
      <dgm:prSet presAssocID="{A666B8F4-BBF8-42C0-B99A-1B784A9502BA}" presName="pyramid" presStyleLbl="node1" presStyleIdx="0" presStyleCnt="1"/>
      <dgm:spPr/>
    </dgm:pt>
    <dgm:pt modelId="{595D799B-35AC-4A65-925D-AAA6B0054824}" type="pres">
      <dgm:prSet presAssocID="{A666B8F4-BBF8-42C0-B99A-1B784A9502BA}" presName="theList" presStyleCnt="0"/>
      <dgm:spPr/>
    </dgm:pt>
    <dgm:pt modelId="{E8C4ADE9-36EC-46C4-8115-E65075FD7FC0}" type="pres">
      <dgm:prSet presAssocID="{BF1B03D4-B315-4BF7-834F-3F65DF43B0F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26AED5-A1C4-46D4-BB2E-D2F1E61E2DC4}" type="pres">
      <dgm:prSet presAssocID="{BF1B03D4-B315-4BF7-834F-3F65DF43B0F2}" presName="aSpace" presStyleCnt="0"/>
      <dgm:spPr/>
    </dgm:pt>
    <dgm:pt modelId="{DA146720-12B6-4C1D-ADDA-D6A94A4DA265}" type="pres">
      <dgm:prSet presAssocID="{B723AE5F-5418-4377-AD8B-9617D57B0A76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0A9C8E-60BC-437E-855A-6FC686B10F8D}" type="pres">
      <dgm:prSet presAssocID="{B723AE5F-5418-4377-AD8B-9617D57B0A76}" presName="aSpace" presStyleCnt="0"/>
      <dgm:spPr/>
    </dgm:pt>
    <dgm:pt modelId="{891FB238-D03E-490F-AF0D-6E5F8EF19CF1}" type="pres">
      <dgm:prSet presAssocID="{BE61B1EA-E326-441B-8D14-F9669A422A3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8415C3-A0C5-4286-9A82-810A2F0872AF}" type="pres">
      <dgm:prSet presAssocID="{BE61B1EA-E326-441B-8D14-F9669A422A3C}" presName="aSpace" presStyleCnt="0"/>
      <dgm:spPr/>
    </dgm:pt>
  </dgm:ptLst>
  <dgm:cxnLst>
    <dgm:cxn modelId="{CC7D55DB-26E5-4232-84EA-716BE6064DF8}" type="presOf" srcId="{BE61B1EA-E326-441B-8D14-F9669A422A3C}" destId="{891FB238-D03E-490F-AF0D-6E5F8EF19CF1}" srcOrd="0" destOrd="0" presId="urn:microsoft.com/office/officeart/2005/8/layout/pyramid2"/>
    <dgm:cxn modelId="{7F481224-F34A-48F6-873C-C657F079C5A6}" type="presOf" srcId="{BF1B03D4-B315-4BF7-834F-3F65DF43B0F2}" destId="{E8C4ADE9-36EC-46C4-8115-E65075FD7FC0}" srcOrd="0" destOrd="0" presId="urn:microsoft.com/office/officeart/2005/8/layout/pyramid2"/>
    <dgm:cxn modelId="{2CB6DD68-B242-4980-B50E-1347D7F9F307}" srcId="{A666B8F4-BBF8-42C0-B99A-1B784A9502BA}" destId="{B723AE5F-5418-4377-AD8B-9617D57B0A76}" srcOrd="1" destOrd="0" parTransId="{A5D07A92-6979-4E25-9734-4E99EA5A2757}" sibTransId="{53D65559-D525-490D-9B33-264AAE7C063E}"/>
    <dgm:cxn modelId="{E29FA8CE-5B46-4B9A-B66B-896240BD057F}" type="presOf" srcId="{A666B8F4-BBF8-42C0-B99A-1B784A9502BA}" destId="{AD51F27C-E12F-418A-97EE-5EEF6D417BA0}" srcOrd="0" destOrd="0" presId="urn:microsoft.com/office/officeart/2005/8/layout/pyramid2"/>
    <dgm:cxn modelId="{87C1757E-F0AA-4D35-8979-A03C2658C9AB}" type="presOf" srcId="{B723AE5F-5418-4377-AD8B-9617D57B0A76}" destId="{DA146720-12B6-4C1D-ADDA-D6A94A4DA265}" srcOrd="0" destOrd="0" presId="urn:microsoft.com/office/officeart/2005/8/layout/pyramid2"/>
    <dgm:cxn modelId="{0793C9E4-3451-4C6E-BC19-8628E96AABD3}" srcId="{A666B8F4-BBF8-42C0-B99A-1B784A9502BA}" destId="{BE61B1EA-E326-441B-8D14-F9669A422A3C}" srcOrd="2" destOrd="0" parTransId="{EBE49150-0FD4-4433-8E3B-B33DFEDC4D64}" sibTransId="{5E8EC31E-2DEC-4459-BCB6-07A9C4F709BC}"/>
    <dgm:cxn modelId="{E221491C-4017-4A28-89ED-C6C1D230E7AB}" srcId="{A666B8F4-BBF8-42C0-B99A-1B784A9502BA}" destId="{BF1B03D4-B315-4BF7-834F-3F65DF43B0F2}" srcOrd="0" destOrd="0" parTransId="{4E5B571D-7A81-418B-AA3E-3D238622CDC2}" sibTransId="{6FBEA9C3-3CB9-49DB-BB23-92552FB6692C}"/>
    <dgm:cxn modelId="{C0FEB807-FDE6-4899-94B6-05820F0FEDD3}" type="presParOf" srcId="{AD51F27C-E12F-418A-97EE-5EEF6D417BA0}" destId="{62381FDE-D291-4E66-832A-4324D8439B32}" srcOrd="0" destOrd="0" presId="urn:microsoft.com/office/officeart/2005/8/layout/pyramid2"/>
    <dgm:cxn modelId="{759C685F-B6D9-4A8F-A267-5BFD82E29960}" type="presParOf" srcId="{AD51F27C-E12F-418A-97EE-5EEF6D417BA0}" destId="{595D799B-35AC-4A65-925D-AAA6B0054824}" srcOrd="1" destOrd="0" presId="urn:microsoft.com/office/officeart/2005/8/layout/pyramid2"/>
    <dgm:cxn modelId="{FF7CABEF-F8AF-47C9-A70F-629FEB370183}" type="presParOf" srcId="{595D799B-35AC-4A65-925D-AAA6B0054824}" destId="{E8C4ADE9-36EC-46C4-8115-E65075FD7FC0}" srcOrd="0" destOrd="0" presId="urn:microsoft.com/office/officeart/2005/8/layout/pyramid2"/>
    <dgm:cxn modelId="{7139DAC5-51BB-450A-AF00-01ADCA3F95FE}" type="presParOf" srcId="{595D799B-35AC-4A65-925D-AAA6B0054824}" destId="{F326AED5-A1C4-46D4-BB2E-D2F1E61E2DC4}" srcOrd="1" destOrd="0" presId="urn:microsoft.com/office/officeart/2005/8/layout/pyramid2"/>
    <dgm:cxn modelId="{D62F3D1A-6DD8-43ED-8617-022A9854DA42}" type="presParOf" srcId="{595D799B-35AC-4A65-925D-AAA6B0054824}" destId="{DA146720-12B6-4C1D-ADDA-D6A94A4DA265}" srcOrd="2" destOrd="0" presId="urn:microsoft.com/office/officeart/2005/8/layout/pyramid2"/>
    <dgm:cxn modelId="{C7086810-940F-44DA-AA3F-645F2BEE5D19}" type="presParOf" srcId="{595D799B-35AC-4A65-925D-AAA6B0054824}" destId="{4B0A9C8E-60BC-437E-855A-6FC686B10F8D}" srcOrd="3" destOrd="0" presId="urn:microsoft.com/office/officeart/2005/8/layout/pyramid2"/>
    <dgm:cxn modelId="{D80FA4AA-E490-4536-BC1F-E6AA58A3C80D}" type="presParOf" srcId="{595D799B-35AC-4A65-925D-AAA6B0054824}" destId="{891FB238-D03E-490F-AF0D-6E5F8EF19CF1}" srcOrd="4" destOrd="0" presId="urn:microsoft.com/office/officeart/2005/8/layout/pyramid2"/>
    <dgm:cxn modelId="{72644728-483F-4A97-A705-284F46E3962A}" type="presParOf" srcId="{595D799B-35AC-4A65-925D-AAA6B0054824}" destId="{628415C3-A0C5-4286-9A82-810A2F0872AF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90713B-C397-4BDC-A801-6E1181D8593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5FC43FD-1D20-44F6-86D8-3A1B71931A99}" type="pres">
      <dgm:prSet presAssocID="{7990713B-C397-4BDC-A801-6E1181D859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</dgm:ptLst>
  <dgm:cxnLst>
    <dgm:cxn modelId="{0E5A226E-E7A9-4DD9-8D6B-0F59BC1A1F9E}" type="presOf" srcId="{7990713B-C397-4BDC-A801-6E1181D8593D}" destId="{05FC43FD-1D20-44F6-86D8-3A1B71931A99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6F7FC3-F18F-4625-9960-CFD934A7A8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EB99890-B593-4631-B168-F50BEA88389D}" type="pres">
      <dgm:prSet presAssocID="{D06F7FC3-F18F-4625-9960-CFD934A7A8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</dgm:ptLst>
  <dgm:cxnLst>
    <dgm:cxn modelId="{F7D80E95-DF07-42BE-81EE-1A469F613BF9}" type="presOf" srcId="{D06F7FC3-F18F-4625-9960-CFD934A7A8BE}" destId="{DEB99890-B593-4631-B168-F50BEA8838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4BB395-FE95-4554-8FD1-BE9652290F0F}" type="doc">
      <dgm:prSet loTypeId="urn:microsoft.com/office/officeart/2005/8/layout/venn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9EDD814B-2E45-44F2-88A0-338BBD264326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9 театрів</a:t>
          </a:r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188063B-981B-4917-B610-323C03D396B3}" type="parTrans" cxnId="{2A3C425F-E8CD-4E1C-96C7-697F50217D36}">
      <dgm:prSet/>
      <dgm:spPr/>
      <dgm:t>
        <a:bodyPr/>
        <a:lstStyle/>
        <a:p>
          <a:endParaRPr lang="uk-UA"/>
        </a:p>
      </dgm:t>
    </dgm:pt>
    <dgm:pt modelId="{43DAB394-DFC7-40DF-B73A-99E3E3A87489}" type="sibTrans" cxnId="{2A3C425F-E8CD-4E1C-96C7-697F50217D36}">
      <dgm:prSet/>
      <dgm:spPr/>
      <dgm:t>
        <a:bodyPr/>
        <a:lstStyle/>
        <a:p>
          <a:endParaRPr lang="uk-UA"/>
        </a:p>
      </dgm:t>
    </dgm:pt>
    <dgm:pt modelId="{BC1A675A-ABF0-4E2F-95F7-6D610196E032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2 вищих навчальних заклади ІІІ-ІV рівнів акредитації</a:t>
          </a:r>
          <a:endParaRPr lang="uk-UA" sz="1400" dirty="0"/>
        </a:p>
      </dgm:t>
    </dgm:pt>
    <dgm:pt modelId="{47E0CA37-E712-46C1-8A33-6399055B7253}" type="parTrans" cxnId="{C42C0DB7-71F3-416F-9550-E91FC9672C59}">
      <dgm:prSet/>
      <dgm:spPr/>
      <dgm:t>
        <a:bodyPr/>
        <a:lstStyle/>
        <a:p>
          <a:endParaRPr lang="uk-UA"/>
        </a:p>
      </dgm:t>
    </dgm:pt>
    <dgm:pt modelId="{54C1C04D-4177-48BE-89C0-B1712021488F}" type="sibTrans" cxnId="{C42C0DB7-71F3-416F-9550-E91FC9672C59}">
      <dgm:prSet/>
      <dgm:spPr/>
      <dgm:t>
        <a:bodyPr/>
        <a:lstStyle/>
        <a:p>
          <a:endParaRPr lang="uk-UA"/>
        </a:p>
      </dgm:t>
    </dgm:pt>
    <dgm:pt modelId="{54CD72CC-8541-4D47-BC28-20757564ADC8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5 вищих навчальних закладів І-ІІ рівнів акредитації</a:t>
          </a:r>
          <a:endParaRPr lang="uk-UA" sz="1400" dirty="0"/>
        </a:p>
      </dgm:t>
    </dgm:pt>
    <dgm:pt modelId="{5BCDDC8F-F23A-4BC3-A8FA-27FB1B855DFB}" type="parTrans" cxnId="{D8C314A6-357E-4BE0-B958-71808AE64B45}">
      <dgm:prSet/>
      <dgm:spPr/>
      <dgm:t>
        <a:bodyPr/>
        <a:lstStyle/>
        <a:p>
          <a:endParaRPr lang="uk-UA"/>
        </a:p>
      </dgm:t>
    </dgm:pt>
    <dgm:pt modelId="{BC73B1FC-DC1A-4A14-B1AD-FDD9232C9D55}" type="sibTrans" cxnId="{D8C314A6-357E-4BE0-B958-71808AE64B45}">
      <dgm:prSet/>
      <dgm:spPr/>
      <dgm:t>
        <a:bodyPr/>
        <a:lstStyle/>
        <a:p>
          <a:endParaRPr lang="uk-UA"/>
        </a:p>
      </dgm:t>
    </dgm:pt>
    <dgm:pt modelId="{173F73E8-5072-4246-B5F1-6224E6BB0460}">
      <dgm:prSet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6 концертних організацій</a:t>
          </a:r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6E9275B2-C416-4F29-A150-A7AC707BB91D}" type="parTrans" cxnId="{63FC5603-79C6-4074-A46B-A46072FE4726}">
      <dgm:prSet/>
      <dgm:spPr/>
      <dgm:t>
        <a:bodyPr/>
        <a:lstStyle/>
        <a:p>
          <a:endParaRPr lang="uk-UA"/>
        </a:p>
      </dgm:t>
    </dgm:pt>
    <dgm:pt modelId="{E1D374A4-50B2-48DC-8EA2-96CEA8C1DCC4}" type="sibTrans" cxnId="{63FC5603-79C6-4074-A46B-A46072FE4726}">
      <dgm:prSet/>
      <dgm:spPr/>
      <dgm:t>
        <a:bodyPr/>
        <a:lstStyle/>
        <a:p>
          <a:endParaRPr lang="uk-UA"/>
        </a:p>
      </dgm:t>
    </dgm:pt>
    <dgm:pt modelId="{432BAB92-091C-4CE8-9B50-0540BDF941D8}" type="pres">
      <dgm:prSet presAssocID="{F74BB395-FE95-4554-8FD1-BE9652290F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D543974-E65F-46BA-82F7-2AB348016D96}" type="pres">
      <dgm:prSet presAssocID="{9EDD814B-2E45-44F2-88A0-338BBD264326}" presName="Name5" presStyleLbl="vennNode1" presStyleIdx="0" presStyleCnt="4" custScaleX="106667" custLinFactX="-1" custLinFactNeighborX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EFD149-B7E6-4688-A95B-723E15B9A631}" type="pres">
      <dgm:prSet presAssocID="{43DAB394-DFC7-40DF-B73A-99E3E3A87489}" presName="space" presStyleCnt="0"/>
      <dgm:spPr/>
      <dgm:t>
        <a:bodyPr/>
        <a:lstStyle/>
        <a:p>
          <a:endParaRPr lang="uk-UA"/>
        </a:p>
      </dgm:t>
    </dgm:pt>
    <dgm:pt modelId="{8CD46072-EE15-426B-922D-13BD2F1D9E5E}" type="pres">
      <dgm:prSet presAssocID="{173F73E8-5072-4246-B5F1-6224E6BB0460}" presName="Name5" presStyleLbl="vennNode1" presStyleIdx="1" presStyleCnt="4" custScaleX="106667" custLinFactNeighborX="-54252" custLinFactNeighborY="-17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1216EF-B012-437E-B96A-01E43A8FFD42}" type="pres">
      <dgm:prSet presAssocID="{E1D374A4-50B2-48DC-8EA2-96CEA8C1DCC4}" presName="space" presStyleCnt="0"/>
      <dgm:spPr/>
      <dgm:t>
        <a:bodyPr/>
        <a:lstStyle/>
        <a:p>
          <a:endParaRPr lang="uk-UA"/>
        </a:p>
      </dgm:t>
    </dgm:pt>
    <dgm:pt modelId="{7C0A8468-0CC3-4279-AC3C-D155625AA1D6}" type="pres">
      <dgm:prSet presAssocID="{BC1A675A-ABF0-4E2F-95F7-6D610196E032}" presName="Name5" presStyleLbl="vennNode1" presStyleIdx="2" presStyleCnt="4" custScaleX="1066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42481B-CD21-4348-BA6D-00B648D08CE2}" type="pres">
      <dgm:prSet presAssocID="{54C1C04D-4177-48BE-89C0-B1712021488F}" presName="space" presStyleCnt="0"/>
      <dgm:spPr/>
      <dgm:t>
        <a:bodyPr/>
        <a:lstStyle/>
        <a:p>
          <a:endParaRPr lang="uk-UA"/>
        </a:p>
      </dgm:t>
    </dgm:pt>
    <dgm:pt modelId="{4833FD57-DCF2-4A09-97ED-A3FFCBC271FC}" type="pres">
      <dgm:prSet presAssocID="{54CD72CC-8541-4D47-BC28-20757564ADC8}" presName="Name5" presStyleLbl="vennNode1" presStyleIdx="3" presStyleCnt="4" custScaleX="106669" custLinFactNeighborX="500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1A56919-ADC3-4F27-B9C0-736F1BC4D7CB}" type="presOf" srcId="{9EDD814B-2E45-44F2-88A0-338BBD264326}" destId="{8D543974-E65F-46BA-82F7-2AB348016D96}" srcOrd="0" destOrd="0" presId="urn:microsoft.com/office/officeart/2005/8/layout/venn3"/>
    <dgm:cxn modelId="{70E7BD99-CCA0-4077-B429-34175B0C7542}" type="presOf" srcId="{BC1A675A-ABF0-4E2F-95F7-6D610196E032}" destId="{7C0A8468-0CC3-4279-AC3C-D155625AA1D6}" srcOrd="0" destOrd="0" presId="urn:microsoft.com/office/officeart/2005/8/layout/venn3"/>
    <dgm:cxn modelId="{63FC5603-79C6-4074-A46B-A46072FE4726}" srcId="{F74BB395-FE95-4554-8FD1-BE9652290F0F}" destId="{173F73E8-5072-4246-B5F1-6224E6BB0460}" srcOrd="1" destOrd="0" parTransId="{6E9275B2-C416-4F29-A150-A7AC707BB91D}" sibTransId="{E1D374A4-50B2-48DC-8EA2-96CEA8C1DCC4}"/>
    <dgm:cxn modelId="{4AF9D6B9-1712-410A-BAEB-E030398ED56B}" type="presOf" srcId="{173F73E8-5072-4246-B5F1-6224E6BB0460}" destId="{8CD46072-EE15-426B-922D-13BD2F1D9E5E}" srcOrd="0" destOrd="0" presId="urn:microsoft.com/office/officeart/2005/8/layout/venn3"/>
    <dgm:cxn modelId="{F3C91C71-A36C-46E0-85C1-E1C75AC59817}" type="presOf" srcId="{54CD72CC-8541-4D47-BC28-20757564ADC8}" destId="{4833FD57-DCF2-4A09-97ED-A3FFCBC271FC}" srcOrd="0" destOrd="0" presId="urn:microsoft.com/office/officeart/2005/8/layout/venn3"/>
    <dgm:cxn modelId="{B63E21D6-EECB-4C0D-9228-DE9D61C4B73F}" type="presOf" srcId="{F74BB395-FE95-4554-8FD1-BE9652290F0F}" destId="{432BAB92-091C-4CE8-9B50-0540BDF941D8}" srcOrd="0" destOrd="0" presId="urn:microsoft.com/office/officeart/2005/8/layout/venn3"/>
    <dgm:cxn modelId="{2A3C425F-E8CD-4E1C-96C7-697F50217D36}" srcId="{F74BB395-FE95-4554-8FD1-BE9652290F0F}" destId="{9EDD814B-2E45-44F2-88A0-338BBD264326}" srcOrd="0" destOrd="0" parTransId="{7188063B-981B-4917-B610-323C03D396B3}" sibTransId="{43DAB394-DFC7-40DF-B73A-99E3E3A87489}"/>
    <dgm:cxn modelId="{D8C314A6-357E-4BE0-B958-71808AE64B45}" srcId="{F74BB395-FE95-4554-8FD1-BE9652290F0F}" destId="{54CD72CC-8541-4D47-BC28-20757564ADC8}" srcOrd="3" destOrd="0" parTransId="{5BCDDC8F-F23A-4BC3-A8FA-27FB1B855DFB}" sibTransId="{BC73B1FC-DC1A-4A14-B1AD-FDD9232C9D55}"/>
    <dgm:cxn modelId="{C42C0DB7-71F3-416F-9550-E91FC9672C59}" srcId="{F74BB395-FE95-4554-8FD1-BE9652290F0F}" destId="{BC1A675A-ABF0-4E2F-95F7-6D610196E032}" srcOrd="2" destOrd="0" parTransId="{47E0CA37-E712-46C1-8A33-6399055B7253}" sibTransId="{54C1C04D-4177-48BE-89C0-B1712021488F}"/>
    <dgm:cxn modelId="{EE4203AA-BC2E-4D1B-81AC-CC492D68819A}" type="presParOf" srcId="{432BAB92-091C-4CE8-9B50-0540BDF941D8}" destId="{8D543974-E65F-46BA-82F7-2AB348016D96}" srcOrd="0" destOrd="0" presId="urn:microsoft.com/office/officeart/2005/8/layout/venn3"/>
    <dgm:cxn modelId="{E58DEC0F-132D-430C-9CE9-87B330D269D1}" type="presParOf" srcId="{432BAB92-091C-4CE8-9B50-0540BDF941D8}" destId="{CEEFD149-B7E6-4688-A95B-723E15B9A631}" srcOrd="1" destOrd="0" presId="urn:microsoft.com/office/officeart/2005/8/layout/venn3"/>
    <dgm:cxn modelId="{FECAD288-96B7-4613-AA47-72B8A5F2956F}" type="presParOf" srcId="{432BAB92-091C-4CE8-9B50-0540BDF941D8}" destId="{8CD46072-EE15-426B-922D-13BD2F1D9E5E}" srcOrd="2" destOrd="0" presId="urn:microsoft.com/office/officeart/2005/8/layout/venn3"/>
    <dgm:cxn modelId="{A90F22DB-908D-492F-9F9B-AE615189E715}" type="presParOf" srcId="{432BAB92-091C-4CE8-9B50-0540BDF941D8}" destId="{881216EF-B012-437E-B96A-01E43A8FFD42}" srcOrd="3" destOrd="0" presId="urn:microsoft.com/office/officeart/2005/8/layout/venn3"/>
    <dgm:cxn modelId="{0A063151-45C0-4C1C-B62B-718B2B8C0632}" type="presParOf" srcId="{432BAB92-091C-4CE8-9B50-0540BDF941D8}" destId="{7C0A8468-0CC3-4279-AC3C-D155625AA1D6}" srcOrd="4" destOrd="0" presId="urn:microsoft.com/office/officeart/2005/8/layout/venn3"/>
    <dgm:cxn modelId="{B6FDF996-010E-4641-A1D1-129E7A461056}" type="presParOf" srcId="{432BAB92-091C-4CE8-9B50-0540BDF941D8}" destId="{4F42481B-CD21-4348-BA6D-00B648D08CE2}" srcOrd="5" destOrd="0" presId="urn:microsoft.com/office/officeart/2005/8/layout/venn3"/>
    <dgm:cxn modelId="{829E8077-2961-4A6A-996D-8ADBDD64D812}" type="presParOf" srcId="{432BAB92-091C-4CE8-9B50-0540BDF941D8}" destId="{4833FD57-DCF2-4A09-97ED-A3FFCBC271FC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D3E855-8F47-4149-A623-166107D30744}" type="doc">
      <dgm:prSet loTypeId="urn:microsoft.com/office/officeart/2005/8/layout/venn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9E4441DF-5610-42C5-81AC-1BD358EF9886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74 початкові спеціалізовані мистецькі навчальні заклади</a:t>
          </a:r>
          <a:endParaRPr lang="uk-UA" dirty="0"/>
        </a:p>
      </dgm:t>
    </dgm:pt>
    <dgm:pt modelId="{D5F6A528-869E-4CC7-B15E-D9493F1D7F3B}" type="parTrans" cxnId="{28FF686D-D256-4F08-9833-2EC8B759409F}">
      <dgm:prSet/>
      <dgm:spPr/>
      <dgm:t>
        <a:bodyPr/>
        <a:lstStyle/>
        <a:p>
          <a:endParaRPr lang="uk-UA"/>
        </a:p>
      </dgm:t>
    </dgm:pt>
    <dgm:pt modelId="{415C436A-789C-47A6-A3CE-9F8FADA00D3E}" type="sibTrans" cxnId="{28FF686D-D256-4F08-9833-2EC8B759409F}">
      <dgm:prSet/>
      <dgm:spPr/>
      <dgm:t>
        <a:bodyPr/>
        <a:lstStyle/>
        <a:p>
          <a:endParaRPr lang="uk-UA"/>
        </a:p>
      </dgm:t>
    </dgm:pt>
    <dgm:pt modelId="{C3030794-1097-4FBD-BCA0-6F3E9F42F83B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17 музеїв та 53 їхніх філій та відділів </a:t>
          </a:r>
          <a:endParaRPr lang="uk-UA" dirty="0"/>
        </a:p>
      </dgm:t>
    </dgm:pt>
    <dgm:pt modelId="{00264028-ECF9-4D44-9572-2FB505AB2967}" type="parTrans" cxnId="{4D2F6A50-B0A2-4C80-AB57-D43F1528910F}">
      <dgm:prSet/>
      <dgm:spPr/>
      <dgm:t>
        <a:bodyPr/>
        <a:lstStyle/>
        <a:p>
          <a:endParaRPr lang="uk-UA"/>
        </a:p>
      </dgm:t>
    </dgm:pt>
    <dgm:pt modelId="{AFA7862C-4EA4-41F4-A743-79365B10934F}" type="sibTrans" cxnId="{4D2F6A50-B0A2-4C80-AB57-D43F1528910F}">
      <dgm:prSet/>
      <dgm:spPr/>
      <dgm:t>
        <a:bodyPr/>
        <a:lstStyle/>
        <a:p>
          <a:endParaRPr lang="uk-UA"/>
        </a:p>
      </dgm:t>
    </dgm:pt>
    <dgm:pt modelId="{0420B7C2-1C15-4F69-A2AA-997A2ADEB27B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Культурно-мистецький центр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«Львівський палац мистецтв»</a:t>
          </a:r>
          <a:endParaRPr lang="uk-UA" dirty="0"/>
        </a:p>
      </dgm:t>
    </dgm:pt>
    <dgm:pt modelId="{C6A4B28F-4CD2-44A3-AEF8-BAC6CCA9C883}" type="parTrans" cxnId="{8DD33293-218D-476A-B0A4-F219F4B44F83}">
      <dgm:prSet/>
      <dgm:spPr/>
      <dgm:t>
        <a:bodyPr/>
        <a:lstStyle/>
        <a:p>
          <a:endParaRPr lang="uk-UA"/>
        </a:p>
      </dgm:t>
    </dgm:pt>
    <dgm:pt modelId="{16207C48-8A1C-4983-B80E-AE27BC1179C8}" type="sibTrans" cxnId="{8DD33293-218D-476A-B0A4-F219F4B44F83}">
      <dgm:prSet/>
      <dgm:spPr/>
      <dgm:t>
        <a:bodyPr/>
        <a:lstStyle/>
        <a:p>
          <a:endParaRPr lang="uk-UA"/>
        </a:p>
      </dgm:t>
    </dgm:pt>
    <dgm:pt modelId="{28D5A904-C8DF-4721-B0B8-B1668E0E4718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149 громадські музеї </a:t>
          </a:r>
        </a:p>
      </dgm:t>
    </dgm:pt>
    <dgm:pt modelId="{E429D432-7C47-47EF-91A4-E06E56483656}" type="parTrans" cxnId="{AF2FC80F-A4F9-474C-BB0E-01902CB7FCC3}">
      <dgm:prSet/>
      <dgm:spPr/>
      <dgm:t>
        <a:bodyPr/>
        <a:lstStyle/>
        <a:p>
          <a:endParaRPr lang="uk-UA"/>
        </a:p>
      </dgm:t>
    </dgm:pt>
    <dgm:pt modelId="{77113ACA-950F-49FD-9D29-F8321307C2B5}" type="sibTrans" cxnId="{AF2FC80F-A4F9-474C-BB0E-01902CB7FCC3}">
      <dgm:prSet/>
      <dgm:spPr/>
      <dgm:t>
        <a:bodyPr/>
        <a:lstStyle/>
        <a:p>
          <a:endParaRPr lang="uk-UA"/>
        </a:p>
      </dgm:t>
    </dgm:pt>
    <dgm:pt modelId="{BC7ACAF0-02BE-47C9-AB43-1737977AC6B0}" type="pres">
      <dgm:prSet presAssocID="{D7D3E855-8F47-4149-A623-166107D307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8CEB53A-D90C-4F7E-A8FC-91B44EE708AA}" type="pres">
      <dgm:prSet presAssocID="{9E4441DF-5610-42C5-81AC-1BD358EF9886}" presName="Name5" presStyleLbl="vennNode1" presStyleIdx="0" presStyleCnt="4" custLinFactX="-347" custLinFactNeighborX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4AB0F7-6BBF-4559-A3A5-E9215F990488}" type="pres">
      <dgm:prSet presAssocID="{415C436A-789C-47A6-A3CE-9F8FADA00D3E}" presName="space" presStyleCnt="0"/>
      <dgm:spPr/>
      <dgm:t>
        <a:bodyPr/>
        <a:lstStyle/>
        <a:p>
          <a:endParaRPr lang="uk-UA"/>
        </a:p>
      </dgm:t>
    </dgm:pt>
    <dgm:pt modelId="{545F835B-5AE2-41B3-9A04-99FFB18E8F0E}" type="pres">
      <dgm:prSet presAssocID="{C3030794-1097-4FBD-BCA0-6F3E9F42F83B}" presName="Name5" presStyleLbl="vennNode1" presStyleIdx="1" presStyleCnt="4" custScaleX="112904" custLinFactNeighborX="-17802" custLinFactNeighborY="-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1EC6AB-D5DE-4862-A877-63E61CFAA561}" type="pres">
      <dgm:prSet presAssocID="{AFA7862C-4EA4-41F4-A743-79365B10934F}" presName="space" presStyleCnt="0"/>
      <dgm:spPr/>
      <dgm:t>
        <a:bodyPr/>
        <a:lstStyle/>
        <a:p>
          <a:endParaRPr lang="uk-UA"/>
        </a:p>
      </dgm:t>
    </dgm:pt>
    <dgm:pt modelId="{FBB23B9A-C31C-452D-BA12-3D2E7157BD41}" type="pres">
      <dgm:prSet presAssocID="{0420B7C2-1C15-4F69-A2AA-997A2ADEB27B}" presName="Name5" presStyleLbl="vennNode1" presStyleIdx="2" presStyleCnt="4" custScaleX="112880" custLinFactNeighborX="16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38C834-87BE-4A2E-B60D-49D4B39C3CA6}" type="pres">
      <dgm:prSet presAssocID="{16207C48-8A1C-4983-B80E-AE27BC1179C8}" presName="space" presStyleCnt="0"/>
      <dgm:spPr/>
      <dgm:t>
        <a:bodyPr/>
        <a:lstStyle/>
        <a:p>
          <a:endParaRPr lang="uk-UA"/>
        </a:p>
      </dgm:t>
    </dgm:pt>
    <dgm:pt modelId="{C938A2B0-D493-4DF7-81AF-09CDC21890D9}" type="pres">
      <dgm:prSet presAssocID="{28D5A904-C8DF-4721-B0B8-B1668E0E4718}" presName="Name5" presStyleLbl="vennNode1" presStyleIdx="3" presStyleCnt="4" custScaleX="112930" custLinFactNeighborX="371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DD33293-218D-476A-B0A4-F219F4B44F83}" srcId="{D7D3E855-8F47-4149-A623-166107D30744}" destId="{0420B7C2-1C15-4F69-A2AA-997A2ADEB27B}" srcOrd="2" destOrd="0" parTransId="{C6A4B28F-4CD2-44A3-AEF8-BAC6CCA9C883}" sibTransId="{16207C48-8A1C-4983-B80E-AE27BC1179C8}"/>
    <dgm:cxn modelId="{28FF686D-D256-4F08-9833-2EC8B759409F}" srcId="{D7D3E855-8F47-4149-A623-166107D30744}" destId="{9E4441DF-5610-42C5-81AC-1BD358EF9886}" srcOrd="0" destOrd="0" parTransId="{D5F6A528-869E-4CC7-B15E-D9493F1D7F3B}" sibTransId="{415C436A-789C-47A6-A3CE-9F8FADA00D3E}"/>
    <dgm:cxn modelId="{4D2F6A50-B0A2-4C80-AB57-D43F1528910F}" srcId="{D7D3E855-8F47-4149-A623-166107D30744}" destId="{C3030794-1097-4FBD-BCA0-6F3E9F42F83B}" srcOrd="1" destOrd="0" parTransId="{00264028-ECF9-4D44-9572-2FB505AB2967}" sibTransId="{AFA7862C-4EA4-41F4-A743-79365B10934F}"/>
    <dgm:cxn modelId="{A1B98761-19B7-49D3-96A8-E6B7C3250488}" type="presOf" srcId="{D7D3E855-8F47-4149-A623-166107D30744}" destId="{BC7ACAF0-02BE-47C9-AB43-1737977AC6B0}" srcOrd="0" destOrd="0" presId="urn:microsoft.com/office/officeart/2005/8/layout/venn3"/>
    <dgm:cxn modelId="{14FEFC50-E709-4632-A080-EAA6F99DC7A1}" type="presOf" srcId="{C3030794-1097-4FBD-BCA0-6F3E9F42F83B}" destId="{545F835B-5AE2-41B3-9A04-99FFB18E8F0E}" srcOrd="0" destOrd="0" presId="urn:microsoft.com/office/officeart/2005/8/layout/venn3"/>
    <dgm:cxn modelId="{DB682BB8-D2D5-4D34-8011-8FE811D8D102}" type="presOf" srcId="{9E4441DF-5610-42C5-81AC-1BD358EF9886}" destId="{68CEB53A-D90C-4F7E-A8FC-91B44EE708AA}" srcOrd="0" destOrd="0" presId="urn:microsoft.com/office/officeart/2005/8/layout/venn3"/>
    <dgm:cxn modelId="{AF2FC80F-A4F9-474C-BB0E-01902CB7FCC3}" srcId="{D7D3E855-8F47-4149-A623-166107D30744}" destId="{28D5A904-C8DF-4721-B0B8-B1668E0E4718}" srcOrd="3" destOrd="0" parTransId="{E429D432-7C47-47EF-91A4-E06E56483656}" sibTransId="{77113ACA-950F-49FD-9D29-F8321307C2B5}"/>
    <dgm:cxn modelId="{21F01606-BBF4-4ACD-8015-F9482F330F5F}" type="presOf" srcId="{0420B7C2-1C15-4F69-A2AA-997A2ADEB27B}" destId="{FBB23B9A-C31C-452D-BA12-3D2E7157BD41}" srcOrd="0" destOrd="0" presId="urn:microsoft.com/office/officeart/2005/8/layout/venn3"/>
    <dgm:cxn modelId="{3BBF03EF-7517-4B39-A7A7-C996B42E807F}" type="presOf" srcId="{28D5A904-C8DF-4721-B0B8-B1668E0E4718}" destId="{C938A2B0-D493-4DF7-81AF-09CDC21890D9}" srcOrd="0" destOrd="0" presId="urn:microsoft.com/office/officeart/2005/8/layout/venn3"/>
    <dgm:cxn modelId="{B38B0B8C-9245-4AB2-8053-67451FC11AC4}" type="presParOf" srcId="{BC7ACAF0-02BE-47C9-AB43-1737977AC6B0}" destId="{68CEB53A-D90C-4F7E-A8FC-91B44EE708AA}" srcOrd="0" destOrd="0" presId="urn:microsoft.com/office/officeart/2005/8/layout/venn3"/>
    <dgm:cxn modelId="{5565D93E-B9E1-45A6-8F02-46EA9C3FB883}" type="presParOf" srcId="{BC7ACAF0-02BE-47C9-AB43-1737977AC6B0}" destId="{274AB0F7-6BBF-4559-A3A5-E9215F990488}" srcOrd="1" destOrd="0" presId="urn:microsoft.com/office/officeart/2005/8/layout/venn3"/>
    <dgm:cxn modelId="{23F54E3C-E205-466F-ABF1-43393FD86469}" type="presParOf" srcId="{BC7ACAF0-02BE-47C9-AB43-1737977AC6B0}" destId="{545F835B-5AE2-41B3-9A04-99FFB18E8F0E}" srcOrd="2" destOrd="0" presId="urn:microsoft.com/office/officeart/2005/8/layout/venn3"/>
    <dgm:cxn modelId="{F702EF92-47A4-4968-9F36-CA687F8CAEA1}" type="presParOf" srcId="{BC7ACAF0-02BE-47C9-AB43-1737977AC6B0}" destId="{411EC6AB-D5DE-4862-A877-63E61CFAA561}" srcOrd="3" destOrd="0" presId="urn:microsoft.com/office/officeart/2005/8/layout/venn3"/>
    <dgm:cxn modelId="{BE0514D7-768D-4243-8877-D5FCE6582565}" type="presParOf" srcId="{BC7ACAF0-02BE-47C9-AB43-1737977AC6B0}" destId="{FBB23B9A-C31C-452D-BA12-3D2E7157BD41}" srcOrd="4" destOrd="0" presId="urn:microsoft.com/office/officeart/2005/8/layout/venn3"/>
    <dgm:cxn modelId="{60328673-7019-4DE1-9511-005E23C93B33}" type="presParOf" srcId="{BC7ACAF0-02BE-47C9-AB43-1737977AC6B0}" destId="{F338C834-87BE-4A2E-B60D-49D4B39C3CA6}" srcOrd="5" destOrd="0" presId="urn:microsoft.com/office/officeart/2005/8/layout/venn3"/>
    <dgm:cxn modelId="{25E2819A-549E-45D0-96FB-33C1CA9D6EE5}" type="presParOf" srcId="{BC7ACAF0-02BE-47C9-AB43-1737977AC6B0}" destId="{C938A2B0-D493-4DF7-81AF-09CDC21890D9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9293DD-ED8D-4828-A914-C6D327F2274F}" type="doc">
      <dgm:prSet loTypeId="urn:microsoft.com/office/officeart/2005/8/layout/venn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191F8A73-5AAB-46F1-9200-B4E18B1FC9A1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1330 публічних бібліотек</a:t>
          </a:r>
        </a:p>
        <a:p>
          <a:endParaRPr lang="uk-UA" sz="1100" dirty="0"/>
        </a:p>
      </dgm:t>
    </dgm:pt>
    <dgm:pt modelId="{3832ECF6-E9EA-4B0B-BD54-BE458768116A}" type="parTrans" cxnId="{2167C07E-5288-487C-8501-DC7E2B8E1287}">
      <dgm:prSet/>
      <dgm:spPr/>
      <dgm:t>
        <a:bodyPr/>
        <a:lstStyle/>
        <a:p>
          <a:endParaRPr lang="uk-UA"/>
        </a:p>
      </dgm:t>
    </dgm:pt>
    <dgm:pt modelId="{CE1A013C-1697-4DEA-B4DE-3AB6ABD9A365}" type="sibTrans" cxnId="{2167C07E-5288-487C-8501-DC7E2B8E1287}">
      <dgm:prSet/>
      <dgm:spPr/>
      <dgm:t>
        <a:bodyPr/>
        <a:lstStyle/>
        <a:p>
          <a:endParaRPr lang="uk-UA"/>
        </a:p>
      </dgm:t>
    </dgm:pt>
    <dgm:pt modelId="{3D76E6BB-664F-4108-9849-AD9040B38878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1391 клубний заклад</a:t>
          </a:r>
          <a:endParaRPr lang="uk-UA" sz="1100" dirty="0" smtClean="0">
            <a:latin typeface="Times New Roman" pitchFamily="18" charset="0"/>
            <a:cs typeface="Times New Roman" pitchFamily="18" charset="0"/>
          </a:endParaRPr>
        </a:p>
      </dgm:t>
    </dgm:pt>
    <dgm:pt modelId="{6C4766DC-6F75-4304-A9C6-1F9F094EBE84}" type="parTrans" cxnId="{093C3E97-ADED-47AC-AC86-DE32A1F08974}">
      <dgm:prSet/>
      <dgm:spPr/>
      <dgm:t>
        <a:bodyPr/>
        <a:lstStyle/>
        <a:p>
          <a:endParaRPr lang="uk-UA"/>
        </a:p>
      </dgm:t>
    </dgm:pt>
    <dgm:pt modelId="{E8D698AB-3285-41F7-8337-D59197BFF6EB}" type="sibTrans" cxnId="{093C3E97-ADED-47AC-AC86-DE32A1F08974}">
      <dgm:prSet/>
      <dgm:spPr/>
      <dgm:t>
        <a:bodyPr/>
        <a:lstStyle/>
        <a:p>
          <a:endParaRPr lang="uk-UA"/>
        </a:p>
      </dgm:t>
    </dgm:pt>
    <dgm:pt modelId="{87212A13-48C6-4132-83F5-88C9E410A388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52 </a:t>
          </a:r>
          <a:r>
            <a:rPr lang="uk-UA" sz="1600" b="1" dirty="0" err="1" smtClean="0">
              <a:latin typeface="Times New Roman" pitchFamily="18" charset="0"/>
              <a:cs typeface="Times New Roman" pitchFamily="18" charset="0"/>
            </a:rPr>
            <a:t>кіновідео</a:t>
          </a:r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 установок</a:t>
          </a:r>
          <a:endParaRPr lang="uk-UA" sz="1100" dirty="0"/>
        </a:p>
      </dgm:t>
    </dgm:pt>
    <dgm:pt modelId="{EE0CDA6D-9370-4EEB-899A-BAE79E2604F7}" type="parTrans" cxnId="{B9DAFF0A-5B18-41F8-A38B-06033E73AAE9}">
      <dgm:prSet/>
      <dgm:spPr/>
      <dgm:t>
        <a:bodyPr/>
        <a:lstStyle/>
        <a:p>
          <a:endParaRPr lang="uk-UA"/>
        </a:p>
      </dgm:t>
    </dgm:pt>
    <dgm:pt modelId="{CEC5E921-92B1-49C4-B159-2610A9DABDEC}" type="sibTrans" cxnId="{B9DAFF0A-5B18-41F8-A38B-06033E73AAE9}">
      <dgm:prSet/>
      <dgm:spPr/>
      <dgm:t>
        <a:bodyPr/>
        <a:lstStyle/>
        <a:p>
          <a:endParaRPr lang="uk-UA"/>
        </a:p>
      </dgm:t>
    </dgm:pt>
    <dgm:pt modelId="{FF05737F-7C6F-42A1-9F84-4F142B4A2F06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Львівський державний цирк</a:t>
          </a:r>
          <a:endParaRPr lang="uk-UA" sz="1600" dirty="0"/>
        </a:p>
      </dgm:t>
    </dgm:pt>
    <dgm:pt modelId="{89A2AE1A-D465-43FE-800F-00D91BE646AE}" type="parTrans" cxnId="{DF7CE384-EF05-4E0C-8007-961A3D16FA2E}">
      <dgm:prSet/>
      <dgm:spPr/>
      <dgm:t>
        <a:bodyPr/>
        <a:lstStyle/>
        <a:p>
          <a:endParaRPr lang="uk-UA"/>
        </a:p>
      </dgm:t>
    </dgm:pt>
    <dgm:pt modelId="{3CC08224-2593-4EC3-AA05-C64908707321}" type="sibTrans" cxnId="{DF7CE384-EF05-4E0C-8007-961A3D16FA2E}">
      <dgm:prSet/>
      <dgm:spPr/>
      <dgm:t>
        <a:bodyPr/>
        <a:lstStyle/>
        <a:p>
          <a:endParaRPr lang="uk-UA"/>
        </a:p>
      </dgm:t>
    </dgm:pt>
    <dgm:pt modelId="{58A8F74E-720B-4FCF-9FC8-B5B3CE2FEF1D}" type="pres">
      <dgm:prSet presAssocID="{8B9293DD-ED8D-4828-A914-C6D327F227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5592CAA-C3C5-4137-A07A-C59C361394C7}" type="pres">
      <dgm:prSet presAssocID="{191F8A73-5AAB-46F1-9200-B4E18B1FC9A1}" presName="Name5" presStyleLbl="vennNode1" presStyleIdx="0" presStyleCnt="4" custScaleX="106605" custLinFactNeighborX="-861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171823-52F5-4EA5-8AD5-2E560DA5E4C6}" type="pres">
      <dgm:prSet presAssocID="{CE1A013C-1697-4DEA-B4DE-3AB6ABD9A365}" presName="space" presStyleCnt="0"/>
      <dgm:spPr/>
      <dgm:t>
        <a:bodyPr/>
        <a:lstStyle/>
        <a:p>
          <a:endParaRPr lang="uk-UA"/>
        </a:p>
      </dgm:t>
    </dgm:pt>
    <dgm:pt modelId="{C0B64A9B-D995-419B-8A16-94AB27AFF685}" type="pres">
      <dgm:prSet presAssocID="{3D76E6BB-664F-4108-9849-AD9040B38878}" presName="Name5" presStyleLbl="vennNode1" presStyleIdx="1" presStyleCnt="4" custScaleX="106457" custLinFactNeighborX="-342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28F1C8-366A-4F6E-A117-429AB2576A83}" type="pres">
      <dgm:prSet presAssocID="{E8D698AB-3285-41F7-8337-D59197BFF6EB}" presName="space" presStyleCnt="0"/>
      <dgm:spPr/>
      <dgm:t>
        <a:bodyPr/>
        <a:lstStyle/>
        <a:p>
          <a:endParaRPr lang="uk-UA"/>
        </a:p>
      </dgm:t>
    </dgm:pt>
    <dgm:pt modelId="{029041BF-EAC9-4136-AE43-499535DEE680}" type="pres">
      <dgm:prSet presAssocID="{87212A13-48C6-4132-83F5-88C9E410A388}" presName="Name5" presStyleLbl="vennNode1" presStyleIdx="2" presStyleCnt="4" custScaleX="106606" custLinFactNeighborX="180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1B9DAF-B59C-4A3A-8BC4-7E300B87B0F6}" type="pres">
      <dgm:prSet presAssocID="{CEC5E921-92B1-49C4-B159-2610A9DABDEC}" presName="space" presStyleCnt="0"/>
      <dgm:spPr/>
      <dgm:t>
        <a:bodyPr/>
        <a:lstStyle/>
        <a:p>
          <a:endParaRPr lang="uk-UA"/>
        </a:p>
      </dgm:t>
    </dgm:pt>
    <dgm:pt modelId="{9FFD8D66-32E4-4338-86B9-46C77CD11D78}" type="pres">
      <dgm:prSet presAssocID="{FF05737F-7C6F-42A1-9F84-4F142B4A2F06}" presName="Name5" presStyleLbl="vennNode1" presStyleIdx="3" presStyleCnt="4" custScaleX="106756" custLinFactNeighborX="539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9DAFF0A-5B18-41F8-A38B-06033E73AAE9}" srcId="{8B9293DD-ED8D-4828-A914-C6D327F2274F}" destId="{87212A13-48C6-4132-83F5-88C9E410A388}" srcOrd="2" destOrd="0" parTransId="{EE0CDA6D-9370-4EEB-899A-BAE79E2604F7}" sibTransId="{CEC5E921-92B1-49C4-B159-2610A9DABDEC}"/>
    <dgm:cxn modelId="{FE6AA1DF-B708-43E2-B662-8423D7BE58AC}" type="presOf" srcId="{191F8A73-5AAB-46F1-9200-B4E18B1FC9A1}" destId="{B5592CAA-C3C5-4137-A07A-C59C361394C7}" srcOrd="0" destOrd="0" presId="urn:microsoft.com/office/officeart/2005/8/layout/venn3"/>
    <dgm:cxn modelId="{AF64DF57-CA85-4148-8B03-D3BB6D78C2D1}" type="presOf" srcId="{FF05737F-7C6F-42A1-9F84-4F142B4A2F06}" destId="{9FFD8D66-32E4-4338-86B9-46C77CD11D78}" srcOrd="0" destOrd="0" presId="urn:microsoft.com/office/officeart/2005/8/layout/venn3"/>
    <dgm:cxn modelId="{2167C07E-5288-487C-8501-DC7E2B8E1287}" srcId="{8B9293DD-ED8D-4828-A914-C6D327F2274F}" destId="{191F8A73-5AAB-46F1-9200-B4E18B1FC9A1}" srcOrd="0" destOrd="0" parTransId="{3832ECF6-E9EA-4B0B-BD54-BE458768116A}" sibTransId="{CE1A013C-1697-4DEA-B4DE-3AB6ABD9A365}"/>
    <dgm:cxn modelId="{DF7CE384-EF05-4E0C-8007-961A3D16FA2E}" srcId="{8B9293DD-ED8D-4828-A914-C6D327F2274F}" destId="{FF05737F-7C6F-42A1-9F84-4F142B4A2F06}" srcOrd="3" destOrd="0" parTransId="{89A2AE1A-D465-43FE-800F-00D91BE646AE}" sibTransId="{3CC08224-2593-4EC3-AA05-C64908707321}"/>
    <dgm:cxn modelId="{093C3E97-ADED-47AC-AC86-DE32A1F08974}" srcId="{8B9293DD-ED8D-4828-A914-C6D327F2274F}" destId="{3D76E6BB-664F-4108-9849-AD9040B38878}" srcOrd="1" destOrd="0" parTransId="{6C4766DC-6F75-4304-A9C6-1F9F094EBE84}" sibTransId="{E8D698AB-3285-41F7-8337-D59197BFF6EB}"/>
    <dgm:cxn modelId="{86D594B5-DA4F-4C24-93FD-EEB07F3A46A6}" type="presOf" srcId="{3D76E6BB-664F-4108-9849-AD9040B38878}" destId="{C0B64A9B-D995-419B-8A16-94AB27AFF685}" srcOrd="0" destOrd="0" presId="urn:microsoft.com/office/officeart/2005/8/layout/venn3"/>
    <dgm:cxn modelId="{5FD8C600-C6CD-4128-BF32-58E3CB01B04F}" type="presOf" srcId="{87212A13-48C6-4132-83F5-88C9E410A388}" destId="{029041BF-EAC9-4136-AE43-499535DEE680}" srcOrd="0" destOrd="0" presId="urn:microsoft.com/office/officeart/2005/8/layout/venn3"/>
    <dgm:cxn modelId="{ED308918-5CB7-48AE-A535-BDE6C657B3F9}" type="presOf" srcId="{8B9293DD-ED8D-4828-A914-C6D327F2274F}" destId="{58A8F74E-720B-4FCF-9FC8-B5B3CE2FEF1D}" srcOrd="0" destOrd="0" presId="urn:microsoft.com/office/officeart/2005/8/layout/venn3"/>
    <dgm:cxn modelId="{FFC00205-D407-4325-8359-B062D2659C60}" type="presParOf" srcId="{58A8F74E-720B-4FCF-9FC8-B5B3CE2FEF1D}" destId="{B5592CAA-C3C5-4137-A07A-C59C361394C7}" srcOrd="0" destOrd="0" presId="urn:microsoft.com/office/officeart/2005/8/layout/venn3"/>
    <dgm:cxn modelId="{29643074-F9D4-4C2F-9EB1-11F7CA504E5D}" type="presParOf" srcId="{58A8F74E-720B-4FCF-9FC8-B5B3CE2FEF1D}" destId="{26171823-52F5-4EA5-8AD5-2E560DA5E4C6}" srcOrd="1" destOrd="0" presId="urn:microsoft.com/office/officeart/2005/8/layout/venn3"/>
    <dgm:cxn modelId="{A7D8B1DC-FBE2-4C81-8FDC-5D28FAD128F1}" type="presParOf" srcId="{58A8F74E-720B-4FCF-9FC8-B5B3CE2FEF1D}" destId="{C0B64A9B-D995-419B-8A16-94AB27AFF685}" srcOrd="2" destOrd="0" presId="urn:microsoft.com/office/officeart/2005/8/layout/venn3"/>
    <dgm:cxn modelId="{AD7ADBF6-7756-406F-BD3F-9AED5338DEC8}" type="presParOf" srcId="{58A8F74E-720B-4FCF-9FC8-B5B3CE2FEF1D}" destId="{3B28F1C8-366A-4F6E-A117-429AB2576A83}" srcOrd="3" destOrd="0" presId="urn:microsoft.com/office/officeart/2005/8/layout/venn3"/>
    <dgm:cxn modelId="{ABF6CBDC-C6CE-402E-BA72-6CFBF9D65183}" type="presParOf" srcId="{58A8F74E-720B-4FCF-9FC8-B5B3CE2FEF1D}" destId="{029041BF-EAC9-4136-AE43-499535DEE680}" srcOrd="4" destOrd="0" presId="urn:microsoft.com/office/officeart/2005/8/layout/venn3"/>
    <dgm:cxn modelId="{1F2B1DBC-6520-4FFD-97A5-DFC6D345A9E9}" type="presParOf" srcId="{58A8F74E-720B-4FCF-9FC8-B5B3CE2FEF1D}" destId="{3A1B9DAF-B59C-4A3A-8BC4-7E300B87B0F6}" srcOrd="5" destOrd="0" presId="urn:microsoft.com/office/officeart/2005/8/layout/venn3"/>
    <dgm:cxn modelId="{44797F71-08AF-4656-AAF2-DCC2B331F08A}" type="presParOf" srcId="{58A8F74E-720B-4FCF-9FC8-B5B3CE2FEF1D}" destId="{9FFD8D66-32E4-4338-86B9-46C77CD11D78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980A5E-2029-415B-9983-CC36168F71C9}" type="doc">
      <dgm:prSet loTypeId="urn:microsoft.com/office/officeart/2005/8/layout/hList6" loCatId="list" qsTypeId="urn:microsoft.com/office/officeart/2005/8/quickstyle/simple3" qsCatId="simple" csTypeId="urn:microsoft.com/office/officeart/2005/8/colors/accent2_5" csCatId="accent2" phldr="1"/>
      <dgm:spPr/>
    </dgm:pt>
    <dgm:pt modelId="{27957422-A4DD-4300-B229-C74C0510C797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Заробітна плата 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435 181,8 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тис. грн.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230FA419-CE2D-405D-8950-98FCE9A8F755}" type="parTrans" cxnId="{BF3F5CFD-4D01-4240-9D4C-B4703FE1B757}">
      <dgm:prSet/>
      <dgm:spPr/>
      <dgm:t>
        <a:bodyPr/>
        <a:lstStyle/>
        <a:p>
          <a:endParaRPr lang="uk-UA"/>
        </a:p>
      </dgm:t>
    </dgm:pt>
    <dgm:pt modelId="{C2D4EF55-44B5-4885-8B57-4D3A150993CE}" type="sibTrans" cxnId="{BF3F5CFD-4D01-4240-9D4C-B4703FE1B757}">
      <dgm:prSet/>
      <dgm:spPr/>
      <dgm:t>
        <a:bodyPr/>
        <a:lstStyle/>
        <a:p>
          <a:endParaRPr lang="uk-UA"/>
        </a:p>
      </dgm:t>
    </dgm:pt>
    <dgm:pt modelId="{296F6CFE-5ABF-41B5-9F3E-89ADD3A2E9E1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Енергоносії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32 366,7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тис. грн.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BFA3CD57-E8DF-4E47-A43F-7DB3C59131E1}" type="parTrans" cxnId="{7D8DED4A-C0C1-4348-B870-BF622E526E20}">
      <dgm:prSet/>
      <dgm:spPr/>
      <dgm:t>
        <a:bodyPr/>
        <a:lstStyle/>
        <a:p>
          <a:endParaRPr lang="uk-UA"/>
        </a:p>
      </dgm:t>
    </dgm:pt>
    <dgm:pt modelId="{30447D2E-1F34-471D-915B-42918A250A8B}" type="sibTrans" cxnId="{7D8DED4A-C0C1-4348-B870-BF622E526E20}">
      <dgm:prSet/>
      <dgm:spPr/>
      <dgm:t>
        <a:bodyPr/>
        <a:lstStyle/>
        <a:p>
          <a:endParaRPr lang="uk-UA"/>
        </a:p>
      </dgm:t>
    </dgm:pt>
    <dgm:pt modelId="{6577D115-81D7-4858-9CD0-6EDEA935BA94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Поточні та капітальні видатки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106 329,2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тис. грн.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EF2910D8-794C-4B90-A5D3-81EB73E540A9}" type="parTrans" cxnId="{A957B0EC-0EAE-4780-8D93-C9A9AD398184}">
      <dgm:prSet/>
      <dgm:spPr/>
      <dgm:t>
        <a:bodyPr/>
        <a:lstStyle/>
        <a:p>
          <a:endParaRPr lang="uk-UA"/>
        </a:p>
      </dgm:t>
    </dgm:pt>
    <dgm:pt modelId="{8AE153AD-1D1E-443D-B4B8-5A0889DEE742}" type="sibTrans" cxnId="{A957B0EC-0EAE-4780-8D93-C9A9AD398184}">
      <dgm:prSet/>
      <dgm:spPr/>
      <dgm:t>
        <a:bodyPr/>
        <a:lstStyle/>
        <a:p>
          <a:endParaRPr lang="uk-UA"/>
        </a:p>
      </dgm:t>
    </dgm:pt>
    <dgm:pt modelId="{9A9D7DA8-DDE3-4309-BBD5-7FAFCE6A8F64}">
      <dgm:prSet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ВСЬОГО 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– бюджетні призначення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 573 877,7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тис. грн.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5F3C42ED-0537-4B72-A658-DDCE8DA86015}" type="parTrans" cxnId="{D8D642A7-34BA-4660-9CDD-EFA27BC5822D}">
      <dgm:prSet/>
      <dgm:spPr/>
      <dgm:t>
        <a:bodyPr/>
        <a:lstStyle/>
        <a:p>
          <a:endParaRPr lang="uk-UA"/>
        </a:p>
      </dgm:t>
    </dgm:pt>
    <dgm:pt modelId="{4B364168-BD7F-4F22-BC95-E8340F3DF713}" type="sibTrans" cxnId="{D8D642A7-34BA-4660-9CDD-EFA27BC5822D}">
      <dgm:prSet/>
      <dgm:spPr/>
      <dgm:t>
        <a:bodyPr/>
        <a:lstStyle/>
        <a:p>
          <a:endParaRPr lang="uk-UA"/>
        </a:p>
      </dgm:t>
    </dgm:pt>
    <dgm:pt modelId="{38409ABC-C684-4E66-9927-9F913AAF6A8E}" type="pres">
      <dgm:prSet presAssocID="{14980A5E-2029-415B-9983-CC36168F71C9}" presName="Name0" presStyleCnt="0">
        <dgm:presLayoutVars>
          <dgm:dir/>
          <dgm:resizeHandles val="exact"/>
        </dgm:presLayoutVars>
      </dgm:prSet>
      <dgm:spPr/>
    </dgm:pt>
    <dgm:pt modelId="{F9B526EB-F554-4EBD-BC11-10A41A6B4D87}" type="pres">
      <dgm:prSet presAssocID="{27957422-A4DD-4300-B229-C74C0510C79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E36D3E-E42C-4B99-BCBF-AC0E2B778102}" type="pres">
      <dgm:prSet presAssocID="{C2D4EF55-44B5-4885-8B57-4D3A150993CE}" presName="sibTrans" presStyleCnt="0"/>
      <dgm:spPr/>
    </dgm:pt>
    <dgm:pt modelId="{DFB2CFA8-7207-4DEE-9D5C-A03B28CCDED9}" type="pres">
      <dgm:prSet presAssocID="{296F6CFE-5ABF-41B5-9F3E-89ADD3A2E9E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C4579C-FE8B-469E-9F53-2F875F8F3009}" type="pres">
      <dgm:prSet presAssocID="{30447D2E-1F34-471D-915B-42918A250A8B}" presName="sibTrans" presStyleCnt="0"/>
      <dgm:spPr/>
    </dgm:pt>
    <dgm:pt modelId="{4178266A-1AD5-4913-99EA-1374B08BCBF3}" type="pres">
      <dgm:prSet presAssocID="{6577D115-81D7-4858-9CD0-6EDEA935BA9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1B2AFA-BBCE-4E53-921E-18136F9E7B5F}" type="pres">
      <dgm:prSet presAssocID="{8AE153AD-1D1E-443D-B4B8-5A0889DEE742}" presName="sibTrans" presStyleCnt="0"/>
      <dgm:spPr/>
    </dgm:pt>
    <dgm:pt modelId="{2D8412BC-E872-4767-97F8-29EC090A608F}" type="pres">
      <dgm:prSet presAssocID="{9A9D7DA8-DDE3-4309-BBD5-7FAFCE6A8F6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D8DED4A-C0C1-4348-B870-BF622E526E20}" srcId="{14980A5E-2029-415B-9983-CC36168F71C9}" destId="{296F6CFE-5ABF-41B5-9F3E-89ADD3A2E9E1}" srcOrd="1" destOrd="0" parTransId="{BFA3CD57-E8DF-4E47-A43F-7DB3C59131E1}" sibTransId="{30447D2E-1F34-471D-915B-42918A250A8B}"/>
    <dgm:cxn modelId="{F2E28B68-02F1-4AB9-84CA-A76D3861043B}" type="presOf" srcId="{9A9D7DA8-DDE3-4309-BBD5-7FAFCE6A8F64}" destId="{2D8412BC-E872-4767-97F8-29EC090A608F}" srcOrd="0" destOrd="0" presId="urn:microsoft.com/office/officeart/2005/8/layout/hList6"/>
    <dgm:cxn modelId="{D8D642A7-34BA-4660-9CDD-EFA27BC5822D}" srcId="{14980A5E-2029-415B-9983-CC36168F71C9}" destId="{9A9D7DA8-DDE3-4309-BBD5-7FAFCE6A8F64}" srcOrd="3" destOrd="0" parTransId="{5F3C42ED-0537-4B72-A658-DDCE8DA86015}" sibTransId="{4B364168-BD7F-4F22-BC95-E8340F3DF713}"/>
    <dgm:cxn modelId="{FF177766-15C6-4CE7-ADF5-C6FC01DA68E8}" type="presOf" srcId="{296F6CFE-5ABF-41B5-9F3E-89ADD3A2E9E1}" destId="{DFB2CFA8-7207-4DEE-9D5C-A03B28CCDED9}" srcOrd="0" destOrd="0" presId="urn:microsoft.com/office/officeart/2005/8/layout/hList6"/>
    <dgm:cxn modelId="{FC16E742-81FA-4C32-B976-81E7421AF3C4}" type="presOf" srcId="{27957422-A4DD-4300-B229-C74C0510C797}" destId="{F9B526EB-F554-4EBD-BC11-10A41A6B4D87}" srcOrd="0" destOrd="0" presId="urn:microsoft.com/office/officeart/2005/8/layout/hList6"/>
    <dgm:cxn modelId="{A957B0EC-0EAE-4780-8D93-C9A9AD398184}" srcId="{14980A5E-2029-415B-9983-CC36168F71C9}" destId="{6577D115-81D7-4858-9CD0-6EDEA935BA94}" srcOrd="2" destOrd="0" parTransId="{EF2910D8-794C-4B90-A5D3-81EB73E540A9}" sibTransId="{8AE153AD-1D1E-443D-B4B8-5A0889DEE742}"/>
    <dgm:cxn modelId="{152D8239-9F62-4172-A530-AD7CBED3598A}" type="presOf" srcId="{6577D115-81D7-4858-9CD0-6EDEA935BA94}" destId="{4178266A-1AD5-4913-99EA-1374B08BCBF3}" srcOrd="0" destOrd="0" presId="urn:microsoft.com/office/officeart/2005/8/layout/hList6"/>
    <dgm:cxn modelId="{BF3F5CFD-4D01-4240-9D4C-B4703FE1B757}" srcId="{14980A5E-2029-415B-9983-CC36168F71C9}" destId="{27957422-A4DD-4300-B229-C74C0510C797}" srcOrd="0" destOrd="0" parTransId="{230FA419-CE2D-405D-8950-98FCE9A8F755}" sibTransId="{C2D4EF55-44B5-4885-8B57-4D3A150993CE}"/>
    <dgm:cxn modelId="{475FB893-243B-4DA5-9091-9AB649680DF8}" type="presOf" srcId="{14980A5E-2029-415B-9983-CC36168F71C9}" destId="{38409ABC-C684-4E66-9927-9F913AAF6A8E}" srcOrd="0" destOrd="0" presId="urn:microsoft.com/office/officeart/2005/8/layout/hList6"/>
    <dgm:cxn modelId="{3168113C-4477-4641-964D-6D4E2DF79EDA}" type="presParOf" srcId="{38409ABC-C684-4E66-9927-9F913AAF6A8E}" destId="{F9B526EB-F554-4EBD-BC11-10A41A6B4D87}" srcOrd="0" destOrd="0" presId="urn:microsoft.com/office/officeart/2005/8/layout/hList6"/>
    <dgm:cxn modelId="{C75DD145-DB1B-4FCD-BEA5-75B5F05F8C91}" type="presParOf" srcId="{38409ABC-C684-4E66-9927-9F913AAF6A8E}" destId="{E4E36D3E-E42C-4B99-BCBF-AC0E2B778102}" srcOrd="1" destOrd="0" presId="urn:microsoft.com/office/officeart/2005/8/layout/hList6"/>
    <dgm:cxn modelId="{4207DF7D-1883-4290-A125-D1A98D391196}" type="presParOf" srcId="{38409ABC-C684-4E66-9927-9F913AAF6A8E}" destId="{DFB2CFA8-7207-4DEE-9D5C-A03B28CCDED9}" srcOrd="2" destOrd="0" presId="urn:microsoft.com/office/officeart/2005/8/layout/hList6"/>
    <dgm:cxn modelId="{3C486932-C17C-4566-891C-69E7838CC431}" type="presParOf" srcId="{38409ABC-C684-4E66-9927-9F913AAF6A8E}" destId="{5AC4579C-FE8B-469E-9F53-2F875F8F3009}" srcOrd="3" destOrd="0" presId="urn:microsoft.com/office/officeart/2005/8/layout/hList6"/>
    <dgm:cxn modelId="{B2766830-9E0A-4BDB-B6E9-969EFA6D07F5}" type="presParOf" srcId="{38409ABC-C684-4E66-9927-9F913AAF6A8E}" destId="{4178266A-1AD5-4913-99EA-1374B08BCBF3}" srcOrd="4" destOrd="0" presId="urn:microsoft.com/office/officeart/2005/8/layout/hList6"/>
    <dgm:cxn modelId="{AEAAA67D-2762-4E73-8E23-9ECF340C3FDB}" type="presParOf" srcId="{38409ABC-C684-4E66-9927-9F913AAF6A8E}" destId="{121B2AFA-BBCE-4E53-921E-18136F9E7B5F}" srcOrd="5" destOrd="0" presId="urn:microsoft.com/office/officeart/2005/8/layout/hList6"/>
    <dgm:cxn modelId="{59DBC85F-6413-4FB5-BB52-6B4A632C0EEF}" type="presParOf" srcId="{38409ABC-C684-4E66-9927-9F913AAF6A8E}" destId="{2D8412BC-E872-4767-97F8-29EC090A608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980A5E-2029-415B-9983-CC36168F71C9}" type="doc">
      <dgm:prSet loTypeId="urn:microsoft.com/office/officeart/2005/8/layout/hProcess9" loCatId="process" qsTypeId="urn:microsoft.com/office/officeart/2005/8/quickstyle/3d4" qsCatId="3D" csTypeId="urn:microsoft.com/office/officeart/2005/8/colors/colorful5" csCatId="colorful" phldr="1"/>
      <dgm:spPr/>
    </dgm:pt>
    <dgm:pt modelId="{27957422-A4DD-4300-B229-C74C0510C797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Заробітна плата 137,7</a:t>
          </a:r>
        </a:p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 грн.</a:t>
          </a:r>
        </a:p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(81,3 %)</a:t>
          </a:r>
          <a:endParaRPr lang="uk-UA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0FA419-CE2D-405D-8950-98FCE9A8F755}" type="parTrans" cxnId="{BF3F5CFD-4D01-4240-9D4C-B4703FE1B757}">
      <dgm:prSet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C2D4EF55-44B5-4885-8B57-4D3A150993CE}" type="sibTrans" cxnId="{BF3F5CFD-4D01-4240-9D4C-B4703FE1B757}">
      <dgm:prSet custT="1"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296F6CFE-5ABF-41B5-9F3E-89ADD3A2E9E1}">
      <dgm:prSet phldrT="[Текст]" custT="1"/>
      <dgm:spPr/>
      <dgm:t>
        <a:bodyPr/>
        <a:lstStyle/>
        <a:p>
          <a:r>
            <a:rPr lang="uk-UA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Енергоносії та комунальні послуги</a:t>
          </a:r>
        </a:p>
        <a:p>
          <a:r>
            <a:rPr lang="uk-UA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6,1</a:t>
          </a:r>
        </a:p>
        <a:p>
          <a:r>
            <a:rPr lang="uk-UA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 грн.</a:t>
          </a:r>
        </a:p>
        <a:p>
          <a:r>
            <a:rPr lang="uk-UA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(3,6 %)</a:t>
          </a:r>
          <a:endParaRPr lang="uk-UA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A3CD57-E8DF-4E47-A43F-7DB3C59131E1}" type="parTrans" cxnId="{7D8DED4A-C0C1-4348-B870-BF622E526E20}">
      <dgm:prSet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30447D2E-1F34-471D-915B-42918A250A8B}" type="sibTrans" cxnId="{7D8DED4A-C0C1-4348-B870-BF622E526E20}">
      <dgm:prSet custT="1"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6577D115-81D7-4858-9CD0-6EDEA935BA94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Виплата стипендії</a:t>
          </a:r>
        </a:p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10,4</a:t>
          </a:r>
        </a:p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 грн.</a:t>
          </a:r>
        </a:p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(6,1%)</a:t>
          </a:r>
          <a:endParaRPr lang="uk-UA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2910D8-794C-4B90-A5D3-81EB73E540A9}" type="parTrans" cxnId="{A957B0EC-0EAE-4780-8D93-C9A9AD398184}">
      <dgm:prSet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8AE153AD-1D1E-443D-B4B8-5A0889DEE742}" type="sibTrans" cxnId="{A957B0EC-0EAE-4780-8D93-C9A9AD398184}">
      <dgm:prSet custT="1"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9A9D7DA8-DDE3-4309-BBD5-7FAFCE6A8F64}">
      <dgm:prSet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Харчування</a:t>
          </a:r>
        </a:p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0,14</a:t>
          </a:r>
        </a:p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 грн.</a:t>
          </a:r>
        </a:p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(0,1 %)</a:t>
          </a:r>
          <a:endParaRPr lang="uk-UA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3C42ED-0537-4B72-A658-DDCE8DA86015}" type="parTrans" cxnId="{D8D642A7-34BA-4660-9CDD-EFA27BC5822D}">
      <dgm:prSet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4B364168-BD7F-4F22-BC95-E8340F3DF713}" type="sibTrans" cxnId="{D8D642A7-34BA-4660-9CDD-EFA27BC5822D}">
      <dgm:prSet custT="1"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AA4E5E40-5284-4B17-8BFA-C81D72681C06}">
      <dgm:prSet custT="1"/>
      <dgm:spPr/>
      <dgm:t>
        <a:bodyPr/>
        <a:lstStyle/>
        <a:p>
          <a:r>
            <a:rPr lang="uk-UA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Інші видатки</a:t>
          </a:r>
        </a:p>
        <a:p>
          <a:r>
            <a:rPr lang="uk-UA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15,0</a:t>
          </a:r>
        </a:p>
        <a:p>
          <a:r>
            <a:rPr lang="uk-UA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 грн.</a:t>
          </a:r>
        </a:p>
        <a:p>
          <a:r>
            <a:rPr lang="uk-UA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(8,9 %)</a:t>
          </a:r>
          <a:endParaRPr lang="uk-UA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BB812C-23B1-4D77-8AB5-DCED0D915751}" type="parTrans" cxnId="{F6C21867-DCB1-438B-B17D-4371AF19D32A}">
      <dgm:prSet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1764FE1C-04D0-4293-B93B-0A497269FE06}" type="sibTrans" cxnId="{F6C21867-DCB1-438B-B17D-4371AF19D32A}">
      <dgm:prSet custT="1"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F12D08A9-D9E1-4CB7-A954-D3C8ADFF0BF2}">
      <dgm:prSet custT="1"/>
      <dgm:spPr/>
      <dgm:t>
        <a:bodyPr/>
        <a:lstStyle/>
        <a:p>
          <a:r>
            <a:rPr lang="uk-UA" sz="16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ВСЬОГО</a:t>
          </a:r>
        </a:p>
        <a:p>
          <a:r>
            <a:rPr lang="uk-UA" sz="16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169,34</a:t>
          </a:r>
        </a:p>
        <a:p>
          <a:r>
            <a:rPr lang="uk-UA" sz="16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 грн.</a:t>
          </a:r>
          <a:endParaRPr lang="uk-UA" sz="16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CF0000-CE54-4443-8D33-45693CB65FA7}" type="parTrans" cxnId="{BEDA58E0-D89D-487B-8440-ACF10E24D92A}">
      <dgm:prSet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631A61F4-F7E5-4A5C-84AA-6E16F5DBACAA}" type="sibTrans" cxnId="{BEDA58E0-D89D-487B-8440-ACF10E24D92A}">
      <dgm:prSet/>
      <dgm:spPr/>
      <dgm:t>
        <a:bodyPr/>
        <a:lstStyle/>
        <a:p>
          <a:endParaRPr lang="uk-UA" sz="1600" b="1">
            <a:solidFill>
              <a:schemeClr val="tx1"/>
            </a:solidFill>
          </a:endParaRPr>
        </a:p>
      </dgm:t>
    </dgm:pt>
    <dgm:pt modelId="{86273369-B26B-4321-9C97-A40AD7EBBE30}" type="pres">
      <dgm:prSet presAssocID="{14980A5E-2029-415B-9983-CC36168F71C9}" presName="CompostProcess" presStyleCnt="0">
        <dgm:presLayoutVars>
          <dgm:dir/>
          <dgm:resizeHandles val="exact"/>
        </dgm:presLayoutVars>
      </dgm:prSet>
      <dgm:spPr/>
    </dgm:pt>
    <dgm:pt modelId="{36F7574D-1381-4B50-98B7-E702A87B354C}" type="pres">
      <dgm:prSet presAssocID="{14980A5E-2029-415B-9983-CC36168F71C9}" presName="arrow" presStyleLbl="bgShp" presStyleIdx="0" presStyleCnt="1" custScaleX="117647" custLinFactNeighborX="3585" custLinFactNeighborY="31641"/>
      <dgm:spPr/>
    </dgm:pt>
    <dgm:pt modelId="{F85D9C12-1336-4FC7-BB1D-25258CB7F677}" type="pres">
      <dgm:prSet presAssocID="{14980A5E-2029-415B-9983-CC36168F71C9}" presName="linearProcess" presStyleCnt="0"/>
      <dgm:spPr/>
    </dgm:pt>
    <dgm:pt modelId="{0DB4BB90-F284-4673-9C56-451225B23ED8}" type="pres">
      <dgm:prSet presAssocID="{27957422-A4DD-4300-B229-C74C0510C797}" presName="textNode" presStyleLbl="node1" presStyleIdx="0" presStyleCnt="6" custScaleX="116921" custScaleY="1148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9A4844-3A65-4893-891E-6FFABCE45D59}" type="pres">
      <dgm:prSet presAssocID="{C2D4EF55-44B5-4885-8B57-4D3A150993CE}" presName="sibTrans" presStyleCnt="0"/>
      <dgm:spPr/>
    </dgm:pt>
    <dgm:pt modelId="{2E2431A4-A216-4387-BD0E-B0916D2DD5E6}" type="pres">
      <dgm:prSet presAssocID="{296F6CFE-5ABF-41B5-9F3E-89ADD3A2E9E1}" presName="textNode" presStyleLbl="node1" presStyleIdx="1" presStyleCnt="6" custScaleX="134517" custScaleY="1148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450C5D-E362-47EB-BCDF-147F9614B509}" type="pres">
      <dgm:prSet presAssocID="{30447D2E-1F34-471D-915B-42918A250A8B}" presName="sibTrans" presStyleCnt="0"/>
      <dgm:spPr/>
    </dgm:pt>
    <dgm:pt modelId="{C1B6D3E8-F81C-428B-89C3-D48790284816}" type="pres">
      <dgm:prSet presAssocID="{6577D115-81D7-4858-9CD0-6EDEA935BA94}" presName="textNode" presStyleLbl="node1" presStyleIdx="2" presStyleCnt="6" custScaleX="109854" custScaleY="1148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427F8D-4350-4FBB-B383-C2098175D518}" type="pres">
      <dgm:prSet presAssocID="{8AE153AD-1D1E-443D-B4B8-5A0889DEE742}" presName="sibTrans" presStyleCnt="0"/>
      <dgm:spPr/>
    </dgm:pt>
    <dgm:pt modelId="{2B75540B-EFA5-4121-ACE4-3F3AC6EAD123}" type="pres">
      <dgm:prSet presAssocID="{9A9D7DA8-DDE3-4309-BBD5-7FAFCE6A8F64}" presName="textNode" presStyleLbl="node1" presStyleIdx="3" presStyleCnt="6" custScaleX="128434" custScaleY="1148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529009-B655-451A-91EC-7E158BFB6ED8}" type="pres">
      <dgm:prSet presAssocID="{4B364168-BD7F-4F22-BC95-E8340F3DF713}" presName="sibTrans" presStyleCnt="0"/>
      <dgm:spPr/>
    </dgm:pt>
    <dgm:pt modelId="{8BC4A08C-6F18-481B-B698-A8E0CFCDF55C}" type="pres">
      <dgm:prSet presAssocID="{AA4E5E40-5284-4B17-8BFA-C81D72681C06}" presName="textNode" presStyleLbl="node1" presStyleIdx="4" presStyleCnt="6" custScaleX="124461" custScaleY="114865" custLinFactNeighborX="-29575" custLinFactNeighborY="-2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C51E6E-D6AC-4BCB-AF60-06CC0C26154A}" type="pres">
      <dgm:prSet presAssocID="{1764FE1C-04D0-4293-B93B-0A497269FE06}" presName="sibTrans" presStyleCnt="0"/>
      <dgm:spPr/>
    </dgm:pt>
    <dgm:pt modelId="{E2CF3F32-17BC-4B35-A33C-3D4F51989DAA}" type="pres">
      <dgm:prSet presAssocID="{F12D08A9-D9E1-4CB7-A954-D3C8ADFF0BF2}" presName="textNode" presStyleLbl="node1" presStyleIdx="5" presStyleCnt="6" custScaleX="127945" custScaleY="1148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525BD38-EE00-48F6-8708-61DD012C6307}" type="presOf" srcId="{27957422-A4DD-4300-B229-C74C0510C797}" destId="{0DB4BB90-F284-4673-9C56-451225B23ED8}" srcOrd="0" destOrd="0" presId="urn:microsoft.com/office/officeart/2005/8/layout/hProcess9"/>
    <dgm:cxn modelId="{7D8DED4A-C0C1-4348-B870-BF622E526E20}" srcId="{14980A5E-2029-415B-9983-CC36168F71C9}" destId="{296F6CFE-5ABF-41B5-9F3E-89ADD3A2E9E1}" srcOrd="1" destOrd="0" parTransId="{BFA3CD57-E8DF-4E47-A43F-7DB3C59131E1}" sibTransId="{30447D2E-1F34-471D-915B-42918A250A8B}"/>
    <dgm:cxn modelId="{E402FBB6-DAC8-41F3-AE28-306AC7F15497}" type="presOf" srcId="{6577D115-81D7-4858-9CD0-6EDEA935BA94}" destId="{C1B6D3E8-F81C-428B-89C3-D48790284816}" srcOrd="0" destOrd="0" presId="urn:microsoft.com/office/officeart/2005/8/layout/hProcess9"/>
    <dgm:cxn modelId="{5AFDF81A-79B3-4733-8BC5-51CDCA7CFF98}" type="presOf" srcId="{9A9D7DA8-DDE3-4309-BBD5-7FAFCE6A8F64}" destId="{2B75540B-EFA5-4121-ACE4-3F3AC6EAD123}" srcOrd="0" destOrd="0" presId="urn:microsoft.com/office/officeart/2005/8/layout/hProcess9"/>
    <dgm:cxn modelId="{D8D642A7-34BA-4660-9CDD-EFA27BC5822D}" srcId="{14980A5E-2029-415B-9983-CC36168F71C9}" destId="{9A9D7DA8-DDE3-4309-BBD5-7FAFCE6A8F64}" srcOrd="3" destOrd="0" parTransId="{5F3C42ED-0537-4B72-A658-DDCE8DA86015}" sibTransId="{4B364168-BD7F-4F22-BC95-E8340F3DF713}"/>
    <dgm:cxn modelId="{F6C21867-DCB1-438B-B17D-4371AF19D32A}" srcId="{14980A5E-2029-415B-9983-CC36168F71C9}" destId="{AA4E5E40-5284-4B17-8BFA-C81D72681C06}" srcOrd="4" destOrd="0" parTransId="{48BB812C-23B1-4D77-8AB5-DCED0D915751}" sibTransId="{1764FE1C-04D0-4293-B93B-0A497269FE06}"/>
    <dgm:cxn modelId="{BE8723FA-27EB-4EFB-A220-EAF87ADF3DCA}" type="presOf" srcId="{AA4E5E40-5284-4B17-8BFA-C81D72681C06}" destId="{8BC4A08C-6F18-481B-B698-A8E0CFCDF55C}" srcOrd="0" destOrd="0" presId="urn:microsoft.com/office/officeart/2005/8/layout/hProcess9"/>
    <dgm:cxn modelId="{BEDA58E0-D89D-487B-8440-ACF10E24D92A}" srcId="{14980A5E-2029-415B-9983-CC36168F71C9}" destId="{F12D08A9-D9E1-4CB7-A954-D3C8ADFF0BF2}" srcOrd="5" destOrd="0" parTransId="{66CF0000-CE54-4443-8D33-45693CB65FA7}" sibTransId="{631A61F4-F7E5-4A5C-84AA-6E16F5DBACAA}"/>
    <dgm:cxn modelId="{8B9C1BFA-A205-4A20-945A-E8FBF23AF97E}" type="presOf" srcId="{F12D08A9-D9E1-4CB7-A954-D3C8ADFF0BF2}" destId="{E2CF3F32-17BC-4B35-A33C-3D4F51989DAA}" srcOrd="0" destOrd="0" presId="urn:microsoft.com/office/officeart/2005/8/layout/hProcess9"/>
    <dgm:cxn modelId="{368711A6-27C2-40FD-B589-A5735EE470A0}" type="presOf" srcId="{14980A5E-2029-415B-9983-CC36168F71C9}" destId="{86273369-B26B-4321-9C97-A40AD7EBBE30}" srcOrd="0" destOrd="0" presId="urn:microsoft.com/office/officeart/2005/8/layout/hProcess9"/>
    <dgm:cxn modelId="{A957B0EC-0EAE-4780-8D93-C9A9AD398184}" srcId="{14980A5E-2029-415B-9983-CC36168F71C9}" destId="{6577D115-81D7-4858-9CD0-6EDEA935BA94}" srcOrd="2" destOrd="0" parTransId="{EF2910D8-794C-4B90-A5D3-81EB73E540A9}" sibTransId="{8AE153AD-1D1E-443D-B4B8-5A0889DEE742}"/>
    <dgm:cxn modelId="{37826C77-0F4A-4E49-81AF-7AC6D42FF6B9}" type="presOf" srcId="{296F6CFE-5ABF-41B5-9F3E-89ADD3A2E9E1}" destId="{2E2431A4-A216-4387-BD0E-B0916D2DD5E6}" srcOrd="0" destOrd="0" presId="urn:microsoft.com/office/officeart/2005/8/layout/hProcess9"/>
    <dgm:cxn modelId="{BF3F5CFD-4D01-4240-9D4C-B4703FE1B757}" srcId="{14980A5E-2029-415B-9983-CC36168F71C9}" destId="{27957422-A4DD-4300-B229-C74C0510C797}" srcOrd="0" destOrd="0" parTransId="{230FA419-CE2D-405D-8950-98FCE9A8F755}" sibTransId="{C2D4EF55-44B5-4885-8B57-4D3A150993CE}"/>
    <dgm:cxn modelId="{FE6D4230-4C43-4040-884B-0D86B89ED89A}" type="presParOf" srcId="{86273369-B26B-4321-9C97-A40AD7EBBE30}" destId="{36F7574D-1381-4B50-98B7-E702A87B354C}" srcOrd="0" destOrd="0" presId="urn:microsoft.com/office/officeart/2005/8/layout/hProcess9"/>
    <dgm:cxn modelId="{817070F8-5EE2-4626-8F43-4979B80FBB46}" type="presParOf" srcId="{86273369-B26B-4321-9C97-A40AD7EBBE30}" destId="{F85D9C12-1336-4FC7-BB1D-25258CB7F677}" srcOrd="1" destOrd="0" presId="urn:microsoft.com/office/officeart/2005/8/layout/hProcess9"/>
    <dgm:cxn modelId="{35C7F936-BA6D-4179-8E90-5A3BAC6A331C}" type="presParOf" srcId="{F85D9C12-1336-4FC7-BB1D-25258CB7F677}" destId="{0DB4BB90-F284-4673-9C56-451225B23ED8}" srcOrd="0" destOrd="0" presId="urn:microsoft.com/office/officeart/2005/8/layout/hProcess9"/>
    <dgm:cxn modelId="{A3295AF8-684A-4509-8639-6472182C1716}" type="presParOf" srcId="{F85D9C12-1336-4FC7-BB1D-25258CB7F677}" destId="{E29A4844-3A65-4893-891E-6FFABCE45D59}" srcOrd="1" destOrd="0" presId="urn:microsoft.com/office/officeart/2005/8/layout/hProcess9"/>
    <dgm:cxn modelId="{BA347624-55E1-4850-BE86-775DCF3866E4}" type="presParOf" srcId="{F85D9C12-1336-4FC7-BB1D-25258CB7F677}" destId="{2E2431A4-A216-4387-BD0E-B0916D2DD5E6}" srcOrd="2" destOrd="0" presId="urn:microsoft.com/office/officeart/2005/8/layout/hProcess9"/>
    <dgm:cxn modelId="{EF28E8BF-5999-489F-A23C-AD9403FC9DB2}" type="presParOf" srcId="{F85D9C12-1336-4FC7-BB1D-25258CB7F677}" destId="{04450C5D-E362-47EB-BCDF-147F9614B509}" srcOrd="3" destOrd="0" presId="urn:microsoft.com/office/officeart/2005/8/layout/hProcess9"/>
    <dgm:cxn modelId="{76A8E730-3B6E-49BE-B541-39731ABEAFA8}" type="presParOf" srcId="{F85D9C12-1336-4FC7-BB1D-25258CB7F677}" destId="{C1B6D3E8-F81C-428B-89C3-D48790284816}" srcOrd="4" destOrd="0" presId="urn:microsoft.com/office/officeart/2005/8/layout/hProcess9"/>
    <dgm:cxn modelId="{D3D70BFB-8E19-4670-A621-7426CD8863AC}" type="presParOf" srcId="{F85D9C12-1336-4FC7-BB1D-25258CB7F677}" destId="{7D427F8D-4350-4FBB-B383-C2098175D518}" srcOrd="5" destOrd="0" presId="urn:microsoft.com/office/officeart/2005/8/layout/hProcess9"/>
    <dgm:cxn modelId="{9113518E-2E31-422E-AA4E-25AF84FAAE6D}" type="presParOf" srcId="{F85D9C12-1336-4FC7-BB1D-25258CB7F677}" destId="{2B75540B-EFA5-4121-ACE4-3F3AC6EAD123}" srcOrd="6" destOrd="0" presId="urn:microsoft.com/office/officeart/2005/8/layout/hProcess9"/>
    <dgm:cxn modelId="{150E1D54-5F07-4C74-B7EC-4AE3CA664BE7}" type="presParOf" srcId="{F85D9C12-1336-4FC7-BB1D-25258CB7F677}" destId="{AE529009-B655-451A-91EC-7E158BFB6ED8}" srcOrd="7" destOrd="0" presId="urn:microsoft.com/office/officeart/2005/8/layout/hProcess9"/>
    <dgm:cxn modelId="{03E2EC59-E8B6-44A7-932A-6C269F010785}" type="presParOf" srcId="{F85D9C12-1336-4FC7-BB1D-25258CB7F677}" destId="{8BC4A08C-6F18-481B-B698-A8E0CFCDF55C}" srcOrd="8" destOrd="0" presId="urn:microsoft.com/office/officeart/2005/8/layout/hProcess9"/>
    <dgm:cxn modelId="{EC2D66B9-F4C5-45E7-ACC4-A2665A1825F6}" type="presParOf" srcId="{F85D9C12-1336-4FC7-BB1D-25258CB7F677}" destId="{98C51E6E-D6AC-4BCB-AF60-06CC0C26154A}" srcOrd="9" destOrd="0" presId="urn:microsoft.com/office/officeart/2005/8/layout/hProcess9"/>
    <dgm:cxn modelId="{79F76F65-2B20-4251-AF32-D296F8349C11}" type="presParOf" srcId="{F85D9C12-1336-4FC7-BB1D-25258CB7F677}" destId="{E2CF3F32-17BC-4B35-A33C-3D4F51989DAA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5D7F37-625F-425D-B11C-EA744BAA8CCB}" type="doc">
      <dgm:prSet loTypeId="urn:microsoft.com/office/officeart/2005/8/layout/vList6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E6FEB5C7-B527-4375-A53B-AA12F740B8CB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Всього по області</a:t>
          </a:r>
          <a:endParaRPr lang="uk-UA" sz="2400" b="1" dirty="0">
            <a:latin typeface="Times New Roman" pitchFamily="18" charset="0"/>
            <a:cs typeface="Times New Roman" pitchFamily="18" charset="0"/>
          </a:endParaRPr>
        </a:p>
      </dgm:t>
    </dgm:pt>
    <dgm:pt modelId="{48911154-105E-4975-B328-714D59C1A0CE}" type="parTrans" cxnId="{216467F7-B36A-4702-ADCA-FC76D5BA8DB7}">
      <dgm:prSet/>
      <dgm:spPr/>
      <dgm:t>
        <a:bodyPr/>
        <a:lstStyle/>
        <a:p>
          <a:endParaRPr lang="uk-UA"/>
        </a:p>
      </dgm:t>
    </dgm:pt>
    <dgm:pt modelId="{E4976565-5240-45C6-B0EA-B247E757D316}" type="sibTrans" cxnId="{216467F7-B36A-4702-ADCA-FC76D5BA8DB7}">
      <dgm:prSet/>
      <dgm:spPr/>
      <dgm:t>
        <a:bodyPr/>
        <a:lstStyle/>
        <a:p>
          <a:endParaRPr lang="uk-UA"/>
        </a:p>
      </dgm:t>
    </dgm:pt>
    <dgm:pt modelId="{E8360E33-B527-42F2-A5B8-F3E7497A0348}">
      <dgm:prSet phldrT="[Текст]" custT="1"/>
      <dgm:spPr/>
      <dgm:t>
        <a:bodyPr/>
        <a:lstStyle/>
        <a:p>
          <a:pPr algn="ctr"/>
          <a:r>
            <a:rPr lang="uk-UA" sz="3200" b="1" dirty="0" smtClean="0">
              <a:latin typeface="Times New Roman" pitchFamily="18" charset="0"/>
              <a:cs typeface="Times New Roman" pitchFamily="18" charset="0"/>
            </a:rPr>
            <a:t>29851.4 тис. грн.</a:t>
          </a:r>
          <a:endParaRPr lang="uk-UA" sz="3200" b="1" dirty="0">
            <a:latin typeface="Times New Roman" pitchFamily="18" charset="0"/>
            <a:cs typeface="Times New Roman" pitchFamily="18" charset="0"/>
          </a:endParaRPr>
        </a:p>
      </dgm:t>
    </dgm:pt>
    <dgm:pt modelId="{EB2C1D2D-1BCB-44D8-805F-70EDEDAE9A91}" type="parTrans" cxnId="{F9D80485-37FD-4082-B45B-1BDB05F000F2}">
      <dgm:prSet/>
      <dgm:spPr/>
      <dgm:t>
        <a:bodyPr/>
        <a:lstStyle/>
        <a:p>
          <a:endParaRPr lang="uk-UA"/>
        </a:p>
      </dgm:t>
    </dgm:pt>
    <dgm:pt modelId="{BE656579-72C9-4BC3-9673-8BB5BCF904D3}" type="sibTrans" cxnId="{F9D80485-37FD-4082-B45B-1BDB05F000F2}">
      <dgm:prSet/>
      <dgm:spPr/>
      <dgm:t>
        <a:bodyPr/>
        <a:lstStyle/>
        <a:p>
          <a:endParaRPr lang="uk-UA"/>
        </a:p>
      </dgm:t>
    </dgm:pt>
    <dgm:pt modelId="{72166333-D754-47ED-B8B3-140D69D45A45}">
      <dgm:prSet phldrT="[Текст]" custT="1"/>
      <dgm:spPr/>
      <dgm:t>
        <a:bodyPr/>
        <a:lstStyle/>
        <a:p>
          <a:pPr algn="ctr"/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Установи обласного підпорядкування</a:t>
          </a:r>
          <a:endParaRPr lang="uk-UA" sz="2400" b="1" dirty="0">
            <a:latin typeface="Times New Roman" pitchFamily="18" charset="0"/>
            <a:cs typeface="Times New Roman" pitchFamily="18" charset="0"/>
          </a:endParaRPr>
        </a:p>
      </dgm:t>
    </dgm:pt>
    <dgm:pt modelId="{8091ACBE-77D3-470B-8314-0067CBFEB58E}" type="parTrans" cxnId="{35DB1434-C66D-447E-9E91-CB8947125B5E}">
      <dgm:prSet/>
      <dgm:spPr/>
      <dgm:t>
        <a:bodyPr/>
        <a:lstStyle/>
        <a:p>
          <a:endParaRPr lang="uk-UA"/>
        </a:p>
      </dgm:t>
    </dgm:pt>
    <dgm:pt modelId="{E91A7BD4-0A89-45B1-86B4-E32F9B40E0FA}" type="sibTrans" cxnId="{35DB1434-C66D-447E-9E91-CB8947125B5E}">
      <dgm:prSet/>
      <dgm:spPr/>
      <dgm:t>
        <a:bodyPr/>
        <a:lstStyle/>
        <a:p>
          <a:endParaRPr lang="uk-UA"/>
        </a:p>
      </dgm:t>
    </dgm:pt>
    <dgm:pt modelId="{38758257-BABC-4953-85F6-C4F65A9A7A67}">
      <dgm:prSet phldrT="[Текст]" custT="1"/>
      <dgm:spPr/>
      <dgm:t>
        <a:bodyPr/>
        <a:lstStyle/>
        <a:p>
          <a:pPr algn="ctr"/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11451.7 тис. грн.</a:t>
          </a:r>
          <a:endParaRPr lang="uk-UA" sz="3200" dirty="0">
            <a:latin typeface="Times New Roman" pitchFamily="18" charset="0"/>
            <a:cs typeface="Times New Roman" pitchFamily="18" charset="0"/>
          </a:endParaRPr>
        </a:p>
      </dgm:t>
    </dgm:pt>
    <dgm:pt modelId="{6BD5D077-7141-41AD-8DC1-A746E59382BF}" type="parTrans" cxnId="{6B9FE1FE-7B8A-45CA-9552-4FAD693268C7}">
      <dgm:prSet/>
      <dgm:spPr/>
      <dgm:t>
        <a:bodyPr/>
        <a:lstStyle/>
        <a:p>
          <a:endParaRPr lang="uk-UA"/>
        </a:p>
      </dgm:t>
    </dgm:pt>
    <dgm:pt modelId="{185AB6CE-6162-4EDE-88C4-CE069A41BF3A}" type="sibTrans" cxnId="{6B9FE1FE-7B8A-45CA-9552-4FAD693268C7}">
      <dgm:prSet/>
      <dgm:spPr/>
      <dgm:t>
        <a:bodyPr/>
        <a:lstStyle/>
        <a:p>
          <a:endParaRPr lang="uk-UA"/>
        </a:p>
      </dgm:t>
    </dgm:pt>
    <dgm:pt modelId="{E50C2A7B-C930-4AEC-8625-E9262D3E4420}">
      <dgm:prSet phldrT="[Текст]" custT="1"/>
      <dgm:spPr/>
      <dgm:t>
        <a:bodyPr/>
        <a:lstStyle/>
        <a:p>
          <a:pPr algn="ctr"/>
          <a:endParaRPr lang="uk-UA" sz="3200" b="1" dirty="0">
            <a:latin typeface="Times New Roman" pitchFamily="18" charset="0"/>
            <a:cs typeface="Times New Roman" pitchFamily="18" charset="0"/>
          </a:endParaRPr>
        </a:p>
      </dgm:t>
    </dgm:pt>
    <dgm:pt modelId="{256434A5-F597-4DDD-96C4-DEA038589517}" type="parTrans" cxnId="{35A9E821-B5DB-4291-A635-FECDFC61F81F}">
      <dgm:prSet/>
      <dgm:spPr/>
      <dgm:t>
        <a:bodyPr/>
        <a:lstStyle/>
        <a:p>
          <a:endParaRPr lang="uk-UA"/>
        </a:p>
      </dgm:t>
    </dgm:pt>
    <dgm:pt modelId="{706965CC-8898-490E-9041-86C6BE986A86}" type="sibTrans" cxnId="{35A9E821-B5DB-4291-A635-FECDFC61F81F}">
      <dgm:prSet/>
      <dgm:spPr/>
      <dgm:t>
        <a:bodyPr/>
        <a:lstStyle/>
        <a:p>
          <a:endParaRPr lang="uk-UA"/>
        </a:p>
      </dgm:t>
    </dgm:pt>
    <dgm:pt modelId="{50E1C5E6-5D22-4150-9368-3C13BB9FC096}">
      <dgm:prSet phldrT="[Текст]" custT="1"/>
      <dgm:spPr/>
      <dgm:t>
        <a:bodyPr/>
        <a:lstStyle/>
        <a:p>
          <a:pPr algn="l"/>
          <a:endParaRPr lang="uk-UA" sz="3200" dirty="0">
            <a:latin typeface="Times New Roman" pitchFamily="18" charset="0"/>
            <a:cs typeface="Times New Roman" pitchFamily="18" charset="0"/>
          </a:endParaRPr>
        </a:p>
      </dgm:t>
    </dgm:pt>
    <dgm:pt modelId="{4FDA7805-6A61-4B48-9C2E-57B371854FC7}" type="parTrans" cxnId="{B9FBDB76-40EB-4602-9098-35553D2A4FE4}">
      <dgm:prSet/>
      <dgm:spPr/>
      <dgm:t>
        <a:bodyPr/>
        <a:lstStyle/>
        <a:p>
          <a:endParaRPr lang="uk-UA"/>
        </a:p>
      </dgm:t>
    </dgm:pt>
    <dgm:pt modelId="{69015F33-5548-4E73-99C5-1D520E720F42}" type="sibTrans" cxnId="{B9FBDB76-40EB-4602-9098-35553D2A4FE4}">
      <dgm:prSet/>
      <dgm:spPr/>
      <dgm:t>
        <a:bodyPr/>
        <a:lstStyle/>
        <a:p>
          <a:endParaRPr lang="uk-UA"/>
        </a:p>
      </dgm:t>
    </dgm:pt>
    <dgm:pt modelId="{0066EE97-8163-42FB-B124-94D7F771DF17}" type="pres">
      <dgm:prSet presAssocID="{895D7F37-625F-425D-B11C-EA744BAA8CC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AEA4D8D-296F-4DE4-BDFC-8A1514D6B979}" type="pres">
      <dgm:prSet presAssocID="{E6FEB5C7-B527-4375-A53B-AA12F740B8CB}" presName="linNode" presStyleCnt="0"/>
      <dgm:spPr/>
      <dgm:t>
        <a:bodyPr/>
        <a:lstStyle/>
        <a:p>
          <a:endParaRPr lang="uk-UA"/>
        </a:p>
      </dgm:t>
    </dgm:pt>
    <dgm:pt modelId="{DA8768AA-A924-45E7-AD07-D5A5BABFD3C4}" type="pres">
      <dgm:prSet presAssocID="{E6FEB5C7-B527-4375-A53B-AA12F740B8CB}" presName="parentShp" presStyleLbl="node1" presStyleIdx="0" presStyleCnt="2" custLinFactNeighborX="746" custLinFactNeighborY="45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8F66B5-1C6E-4568-BBDA-045D54EE3DE7}" type="pres">
      <dgm:prSet presAssocID="{E6FEB5C7-B527-4375-A53B-AA12F740B8CB}" presName="childShp" presStyleLbl="bgAccFollowNode1" presStyleIdx="0" presStyleCnt="2" custLinFactNeighborX="4492" custLinFactNeighborY="16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01F75A-FA16-4531-8EA1-1AB4FA3FC014}" type="pres">
      <dgm:prSet presAssocID="{E4976565-5240-45C6-B0EA-B247E757D316}" presName="spacing" presStyleCnt="0"/>
      <dgm:spPr/>
      <dgm:t>
        <a:bodyPr/>
        <a:lstStyle/>
        <a:p>
          <a:endParaRPr lang="uk-UA"/>
        </a:p>
      </dgm:t>
    </dgm:pt>
    <dgm:pt modelId="{770C2107-E111-409A-8F35-3032F9CAE5F5}" type="pres">
      <dgm:prSet presAssocID="{72166333-D754-47ED-B8B3-140D69D45A45}" presName="linNode" presStyleCnt="0"/>
      <dgm:spPr/>
      <dgm:t>
        <a:bodyPr/>
        <a:lstStyle/>
        <a:p>
          <a:endParaRPr lang="uk-UA"/>
        </a:p>
      </dgm:t>
    </dgm:pt>
    <dgm:pt modelId="{248DCE31-3999-4EA8-8B33-3AD227BB4E31}" type="pres">
      <dgm:prSet presAssocID="{72166333-D754-47ED-B8B3-140D69D45A4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7EE5A4-817A-4B4C-B2BC-D1E66CCDE7E7}" type="pres">
      <dgm:prSet presAssocID="{72166333-D754-47ED-B8B3-140D69D45A4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5A9E821-B5DB-4291-A635-FECDFC61F81F}" srcId="{E6FEB5C7-B527-4375-A53B-AA12F740B8CB}" destId="{E50C2A7B-C930-4AEC-8625-E9262D3E4420}" srcOrd="0" destOrd="0" parTransId="{256434A5-F597-4DDD-96C4-DEA038589517}" sibTransId="{706965CC-8898-490E-9041-86C6BE986A86}"/>
    <dgm:cxn modelId="{216467F7-B36A-4702-ADCA-FC76D5BA8DB7}" srcId="{895D7F37-625F-425D-B11C-EA744BAA8CCB}" destId="{E6FEB5C7-B527-4375-A53B-AA12F740B8CB}" srcOrd="0" destOrd="0" parTransId="{48911154-105E-4975-B328-714D59C1A0CE}" sibTransId="{E4976565-5240-45C6-B0EA-B247E757D316}"/>
    <dgm:cxn modelId="{5460DE5A-D42C-48FE-93B4-AA143E051E59}" type="presOf" srcId="{E8360E33-B527-42F2-A5B8-F3E7497A0348}" destId="{0A8F66B5-1C6E-4568-BBDA-045D54EE3DE7}" srcOrd="0" destOrd="1" presId="urn:microsoft.com/office/officeart/2005/8/layout/vList6"/>
    <dgm:cxn modelId="{B9FBDB76-40EB-4602-9098-35553D2A4FE4}" srcId="{72166333-D754-47ED-B8B3-140D69D45A45}" destId="{50E1C5E6-5D22-4150-9368-3C13BB9FC096}" srcOrd="0" destOrd="0" parTransId="{4FDA7805-6A61-4B48-9C2E-57B371854FC7}" sibTransId="{69015F33-5548-4E73-99C5-1D520E720F42}"/>
    <dgm:cxn modelId="{F9D80485-37FD-4082-B45B-1BDB05F000F2}" srcId="{E6FEB5C7-B527-4375-A53B-AA12F740B8CB}" destId="{E8360E33-B527-42F2-A5B8-F3E7497A0348}" srcOrd="1" destOrd="0" parTransId="{EB2C1D2D-1BCB-44D8-805F-70EDEDAE9A91}" sibTransId="{BE656579-72C9-4BC3-9673-8BB5BCF904D3}"/>
    <dgm:cxn modelId="{6B9FE1FE-7B8A-45CA-9552-4FAD693268C7}" srcId="{72166333-D754-47ED-B8B3-140D69D45A45}" destId="{38758257-BABC-4953-85F6-C4F65A9A7A67}" srcOrd="1" destOrd="0" parTransId="{6BD5D077-7141-41AD-8DC1-A746E59382BF}" sibTransId="{185AB6CE-6162-4EDE-88C4-CE069A41BF3A}"/>
    <dgm:cxn modelId="{3DD5FD35-21EB-4263-85D8-EFFEDC1A499F}" type="presOf" srcId="{38758257-BABC-4953-85F6-C4F65A9A7A67}" destId="{717EE5A4-817A-4B4C-B2BC-D1E66CCDE7E7}" srcOrd="0" destOrd="1" presId="urn:microsoft.com/office/officeart/2005/8/layout/vList6"/>
    <dgm:cxn modelId="{8C0D01B2-E84A-4F3E-ACFC-892E85CFB4DE}" type="presOf" srcId="{E50C2A7B-C930-4AEC-8625-E9262D3E4420}" destId="{0A8F66B5-1C6E-4568-BBDA-045D54EE3DE7}" srcOrd="0" destOrd="0" presId="urn:microsoft.com/office/officeart/2005/8/layout/vList6"/>
    <dgm:cxn modelId="{3B7493F2-D7E3-49DC-A301-4F0E6EA7F945}" type="presOf" srcId="{895D7F37-625F-425D-B11C-EA744BAA8CCB}" destId="{0066EE97-8163-42FB-B124-94D7F771DF17}" srcOrd="0" destOrd="0" presId="urn:microsoft.com/office/officeart/2005/8/layout/vList6"/>
    <dgm:cxn modelId="{0961E980-27D7-4F4E-8E22-530EAE5D9C95}" type="presOf" srcId="{E6FEB5C7-B527-4375-A53B-AA12F740B8CB}" destId="{DA8768AA-A924-45E7-AD07-D5A5BABFD3C4}" srcOrd="0" destOrd="0" presId="urn:microsoft.com/office/officeart/2005/8/layout/vList6"/>
    <dgm:cxn modelId="{5F3940A8-30B4-49C8-8D08-BA568859AD6B}" type="presOf" srcId="{72166333-D754-47ED-B8B3-140D69D45A45}" destId="{248DCE31-3999-4EA8-8B33-3AD227BB4E31}" srcOrd="0" destOrd="0" presId="urn:microsoft.com/office/officeart/2005/8/layout/vList6"/>
    <dgm:cxn modelId="{DBDD91BC-C65B-4A78-A398-1E4AC13814FC}" type="presOf" srcId="{50E1C5E6-5D22-4150-9368-3C13BB9FC096}" destId="{717EE5A4-817A-4B4C-B2BC-D1E66CCDE7E7}" srcOrd="0" destOrd="0" presId="urn:microsoft.com/office/officeart/2005/8/layout/vList6"/>
    <dgm:cxn modelId="{35DB1434-C66D-447E-9E91-CB8947125B5E}" srcId="{895D7F37-625F-425D-B11C-EA744BAA8CCB}" destId="{72166333-D754-47ED-B8B3-140D69D45A45}" srcOrd="1" destOrd="0" parTransId="{8091ACBE-77D3-470B-8314-0067CBFEB58E}" sibTransId="{E91A7BD4-0A89-45B1-86B4-E32F9B40E0FA}"/>
    <dgm:cxn modelId="{5E95AF86-E878-4C0D-B202-C425D656D82D}" type="presParOf" srcId="{0066EE97-8163-42FB-B124-94D7F771DF17}" destId="{9AEA4D8D-296F-4DE4-BDFC-8A1514D6B979}" srcOrd="0" destOrd="0" presId="urn:microsoft.com/office/officeart/2005/8/layout/vList6"/>
    <dgm:cxn modelId="{BADD5FDE-A5BF-4360-BD04-AADA0144ADE9}" type="presParOf" srcId="{9AEA4D8D-296F-4DE4-BDFC-8A1514D6B979}" destId="{DA8768AA-A924-45E7-AD07-D5A5BABFD3C4}" srcOrd="0" destOrd="0" presId="urn:microsoft.com/office/officeart/2005/8/layout/vList6"/>
    <dgm:cxn modelId="{719043E3-46D4-4ED1-B6B1-BE02BA6C777B}" type="presParOf" srcId="{9AEA4D8D-296F-4DE4-BDFC-8A1514D6B979}" destId="{0A8F66B5-1C6E-4568-BBDA-045D54EE3DE7}" srcOrd="1" destOrd="0" presId="urn:microsoft.com/office/officeart/2005/8/layout/vList6"/>
    <dgm:cxn modelId="{8EAD1B92-A932-43E3-98E5-4C9CAD8680FE}" type="presParOf" srcId="{0066EE97-8163-42FB-B124-94D7F771DF17}" destId="{EF01F75A-FA16-4531-8EA1-1AB4FA3FC014}" srcOrd="1" destOrd="0" presId="urn:microsoft.com/office/officeart/2005/8/layout/vList6"/>
    <dgm:cxn modelId="{11172D8C-3ED2-460E-A3D1-DBE6202C8CF8}" type="presParOf" srcId="{0066EE97-8163-42FB-B124-94D7F771DF17}" destId="{770C2107-E111-409A-8F35-3032F9CAE5F5}" srcOrd="2" destOrd="0" presId="urn:microsoft.com/office/officeart/2005/8/layout/vList6"/>
    <dgm:cxn modelId="{337FB773-2A01-41C3-8385-444DCCA5925F}" type="presParOf" srcId="{770C2107-E111-409A-8F35-3032F9CAE5F5}" destId="{248DCE31-3999-4EA8-8B33-3AD227BB4E31}" srcOrd="0" destOrd="0" presId="urn:microsoft.com/office/officeart/2005/8/layout/vList6"/>
    <dgm:cxn modelId="{C8467413-01A8-420D-BC91-24820A52EC45}" type="presParOf" srcId="{770C2107-E111-409A-8F35-3032F9CAE5F5}" destId="{717EE5A4-817A-4B4C-B2BC-D1E66CCDE7E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CF17B-ED1A-4E54-A1BC-238EF2A2A70A}">
      <dsp:nvSpPr>
        <dsp:cNvPr id="0" name=""/>
        <dsp:cNvSpPr/>
      </dsp:nvSpPr>
      <dsp:spPr>
        <a:xfrm rot="10800000">
          <a:off x="1746309" y="3439"/>
          <a:ext cx="5819266" cy="112221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4867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latin typeface="Times New Roman" pitchFamily="18" charset="0"/>
              <a:cs typeface="Times New Roman" pitchFamily="18" charset="0"/>
            </a:rPr>
            <a:t>1-е  місце в Україні за кількістю музеїв та державної частини Музейного фонду України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026863" y="3439"/>
        <a:ext cx="5538712" cy="1122218"/>
      </dsp:txXfrm>
    </dsp:sp>
    <dsp:sp modelId="{7DBD4702-3C64-4825-B64F-47A478E81151}">
      <dsp:nvSpPr>
        <dsp:cNvPr id="0" name=""/>
        <dsp:cNvSpPr/>
      </dsp:nvSpPr>
      <dsp:spPr>
        <a:xfrm>
          <a:off x="1185200" y="3439"/>
          <a:ext cx="1122218" cy="11222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tint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4490EB-8F4B-45AB-9072-4AFAA9D6F13D}">
      <dsp:nvSpPr>
        <dsp:cNvPr id="0" name=""/>
        <dsp:cNvSpPr/>
      </dsp:nvSpPr>
      <dsp:spPr>
        <a:xfrm rot="10800000">
          <a:off x="1746309" y="1460649"/>
          <a:ext cx="5819266" cy="1122218"/>
        </a:xfrm>
        <a:prstGeom prst="homePlate">
          <a:avLst/>
        </a:prstGeom>
        <a:gradFill rotWithShape="0">
          <a:gsLst>
            <a:gs pos="0">
              <a:schemeClr val="accent5">
                <a:hueOff val="-6018599"/>
                <a:satOff val="14820"/>
                <a:lumOff val="-327"/>
                <a:alphaOff val="0"/>
                <a:tint val="25000"/>
                <a:satMod val="125000"/>
              </a:schemeClr>
            </a:gs>
            <a:gs pos="40000">
              <a:schemeClr val="accent5">
                <a:hueOff val="-6018599"/>
                <a:satOff val="14820"/>
                <a:lumOff val="-327"/>
                <a:alphaOff val="0"/>
                <a:tint val="55000"/>
                <a:satMod val="130000"/>
              </a:schemeClr>
            </a:gs>
            <a:gs pos="50000">
              <a:schemeClr val="accent5">
                <a:hueOff val="-6018599"/>
                <a:satOff val="14820"/>
                <a:lumOff val="-327"/>
                <a:alphaOff val="0"/>
                <a:tint val="59000"/>
                <a:satMod val="130000"/>
              </a:schemeClr>
            </a:gs>
            <a:gs pos="65000">
              <a:schemeClr val="accent5">
                <a:hueOff val="-6018599"/>
                <a:satOff val="14820"/>
                <a:lumOff val="-327"/>
                <a:alphaOff val="0"/>
                <a:tint val="55000"/>
                <a:satMod val="130000"/>
              </a:schemeClr>
            </a:gs>
            <a:gs pos="100000">
              <a:schemeClr val="accent5">
                <a:hueOff val="-6018599"/>
                <a:satOff val="14820"/>
                <a:lumOff val="-327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6018599"/>
              <a:satOff val="14820"/>
              <a:lumOff val="-327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4867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latin typeface="Times New Roman" pitchFamily="18" charset="0"/>
              <a:cs typeface="Times New Roman" pitchFamily="18" charset="0"/>
            </a:rPr>
            <a:t>1-е місце в Україні щодо бібліотечної мережі та закладів культури клубного типу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026863" y="1460649"/>
        <a:ext cx="5538712" cy="1122218"/>
      </dsp:txXfrm>
    </dsp:sp>
    <dsp:sp modelId="{CC019D5A-B88A-4B73-AB54-1EE00CF93D94}">
      <dsp:nvSpPr>
        <dsp:cNvPr id="0" name=""/>
        <dsp:cNvSpPr/>
      </dsp:nvSpPr>
      <dsp:spPr>
        <a:xfrm>
          <a:off x="1185200" y="1460649"/>
          <a:ext cx="1122218" cy="112221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tint val="50000"/>
              <a:hueOff val="-6280808"/>
              <a:satOff val="16724"/>
              <a:lumOff val="747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65B80-9F3C-45B3-A526-45E22542A5F8}">
      <dsp:nvSpPr>
        <dsp:cNvPr id="0" name=""/>
        <dsp:cNvSpPr/>
      </dsp:nvSpPr>
      <dsp:spPr>
        <a:xfrm rot="10800000">
          <a:off x="1746309" y="2917858"/>
          <a:ext cx="5819266" cy="1122218"/>
        </a:xfrm>
        <a:prstGeom prst="homePlate">
          <a:avLst/>
        </a:prstGeom>
        <a:gradFill rotWithShape="0">
          <a:gsLst>
            <a:gs pos="0">
              <a:schemeClr val="accent5">
                <a:hueOff val="-12037199"/>
                <a:satOff val="29639"/>
                <a:lumOff val="-653"/>
                <a:alphaOff val="0"/>
                <a:tint val="25000"/>
                <a:satMod val="125000"/>
              </a:schemeClr>
            </a:gs>
            <a:gs pos="40000">
              <a:schemeClr val="accent5">
                <a:hueOff val="-12037199"/>
                <a:satOff val="29639"/>
                <a:lumOff val="-653"/>
                <a:alphaOff val="0"/>
                <a:tint val="55000"/>
                <a:satMod val="130000"/>
              </a:schemeClr>
            </a:gs>
            <a:gs pos="50000">
              <a:schemeClr val="accent5">
                <a:hueOff val="-12037199"/>
                <a:satOff val="29639"/>
                <a:lumOff val="-653"/>
                <a:alphaOff val="0"/>
                <a:tint val="59000"/>
                <a:satMod val="130000"/>
              </a:schemeClr>
            </a:gs>
            <a:gs pos="65000">
              <a:schemeClr val="accent5">
                <a:hueOff val="-12037199"/>
                <a:satOff val="29639"/>
                <a:lumOff val="-653"/>
                <a:alphaOff val="0"/>
                <a:tint val="55000"/>
                <a:satMod val="130000"/>
              </a:schemeClr>
            </a:gs>
            <a:gs pos="100000">
              <a:schemeClr val="accent5">
                <a:hueOff val="-12037199"/>
                <a:satOff val="29639"/>
                <a:lumOff val="-653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12037199"/>
              <a:satOff val="29639"/>
              <a:lumOff val="-653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4867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latin typeface="Times New Roman" pitchFamily="18" charset="0"/>
              <a:cs typeface="Times New Roman" pitchFamily="18" charset="0"/>
            </a:rPr>
            <a:t>3-є місце в Україні за кількістю дітей, які навчаються у початкових мистецьких навчальних закладів 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026863" y="2917858"/>
        <a:ext cx="5538712" cy="1122218"/>
      </dsp:txXfrm>
    </dsp:sp>
    <dsp:sp modelId="{558525DB-D578-4955-9EE8-6C54DF5B1588}">
      <dsp:nvSpPr>
        <dsp:cNvPr id="0" name=""/>
        <dsp:cNvSpPr/>
      </dsp:nvSpPr>
      <dsp:spPr>
        <a:xfrm>
          <a:off x="1185200" y="2917858"/>
          <a:ext cx="1122218" cy="112221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12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tint val="50000"/>
              <a:hueOff val="-12561617"/>
              <a:satOff val="33447"/>
              <a:lumOff val="1495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331737-3DCE-4737-8D94-F59EE7DC50CB}">
      <dsp:nvSpPr>
        <dsp:cNvPr id="0" name=""/>
        <dsp:cNvSpPr/>
      </dsp:nvSpPr>
      <dsp:spPr>
        <a:xfrm rot="10800000">
          <a:off x="1765978" y="4374248"/>
          <a:ext cx="5819266" cy="1122218"/>
        </a:xfrm>
        <a:prstGeom prst="homePlate">
          <a:avLst/>
        </a:prstGeom>
        <a:gradFill rotWithShape="0">
          <a:gsLst>
            <a:gs pos="0">
              <a:schemeClr val="accent5">
                <a:hueOff val="-18055798"/>
                <a:satOff val="44459"/>
                <a:lumOff val="-980"/>
                <a:alphaOff val="0"/>
                <a:tint val="25000"/>
                <a:satMod val="125000"/>
              </a:schemeClr>
            </a:gs>
            <a:gs pos="40000">
              <a:schemeClr val="accent5">
                <a:hueOff val="-18055798"/>
                <a:satOff val="44459"/>
                <a:lumOff val="-980"/>
                <a:alphaOff val="0"/>
                <a:tint val="55000"/>
                <a:satMod val="130000"/>
              </a:schemeClr>
            </a:gs>
            <a:gs pos="50000">
              <a:schemeClr val="accent5">
                <a:hueOff val="-18055798"/>
                <a:satOff val="44459"/>
                <a:lumOff val="-980"/>
                <a:alphaOff val="0"/>
                <a:tint val="59000"/>
                <a:satMod val="130000"/>
              </a:schemeClr>
            </a:gs>
            <a:gs pos="65000">
              <a:schemeClr val="accent5">
                <a:hueOff val="-18055798"/>
                <a:satOff val="44459"/>
                <a:lumOff val="-980"/>
                <a:alphaOff val="0"/>
                <a:tint val="55000"/>
                <a:satMod val="130000"/>
              </a:schemeClr>
            </a:gs>
            <a:gs pos="100000">
              <a:schemeClr val="accent5">
                <a:hueOff val="-18055798"/>
                <a:satOff val="44459"/>
                <a:lumOff val="-98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18055798"/>
              <a:satOff val="44459"/>
              <a:lumOff val="-98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4867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latin typeface="Times New Roman" pitchFamily="18" charset="0"/>
              <a:cs typeface="Times New Roman" pitchFamily="18" charset="0"/>
            </a:rPr>
            <a:t>5 - е місце в Україні за кількістю початкових мистецьких навчальних закладів 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046532" y="4374248"/>
        <a:ext cx="5538712" cy="1122218"/>
      </dsp:txXfrm>
    </dsp:sp>
    <dsp:sp modelId="{04FCBE0B-A17B-450C-BB25-1CA1A02B9E18}">
      <dsp:nvSpPr>
        <dsp:cNvPr id="0" name=""/>
        <dsp:cNvSpPr/>
      </dsp:nvSpPr>
      <dsp:spPr>
        <a:xfrm>
          <a:off x="1185200" y="4375067"/>
          <a:ext cx="1122218" cy="112221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tint val="50000"/>
              <a:hueOff val="-18842424"/>
              <a:satOff val="50171"/>
              <a:lumOff val="2242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81FDE-D291-4E66-832A-4324D8439B32}">
      <dsp:nvSpPr>
        <dsp:cNvPr id="0" name=""/>
        <dsp:cNvSpPr/>
      </dsp:nvSpPr>
      <dsp:spPr>
        <a:xfrm>
          <a:off x="1076927" y="0"/>
          <a:ext cx="5643602" cy="564360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4ADE9-36EC-46C4-8115-E65075FD7FC0}">
      <dsp:nvSpPr>
        <dsp:cNvPr id="0" name=""/>
        <dsp:cNvSpPr/>
      </dsp:nvSpPr>
      <dsp:spPr>
        <a:xfrm>
          <a:off x="3898728" y="567391"/>
          <a:ext cx="3668341" cy="13359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1 млн. 200 тис. фондів</a:t>
          </a:r>
          <a:endParaRPr lang="uk-UA" sz="3100" b="1" kern="1200" dirty="0">
            <a:solidFill>
              <a:schemeClr val="tx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63944" y="632607"/>
        <a:ext cx="3537909" cy="1205514"/>
      </dsp:txXfrm>
    </dsp:sp>
    <dsp:sp modelId="{DA146720-12B6-4C1D-ADDA-D6A94A4DA265}">
      <dsp:nvSpPr>
        <dsp:cNvPr id="0" name=""/>
        <dsp:cNvSpPr/>
      </dsp:nvSpPr>
      <dsp:spPr>
        <a:xfrm>
          <a:off x="3898728" y="2070331"/>
          <a:ext cx="3668341" cy="13359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1 млн. 400 тис. відвідувачів</a:t>
          </a:r>
          <a:endParaRPr lang="uk-UA" sz="31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3963944" y="2135547"/>
        <a:ext cx="3537909" cy="1205514"/>
      </dsp:txXfrm>
    </dsp:sp>
    <dsp:sp modelId="{891FB238-D03E-490F-AF0D-6E5F8EF19CF1}">
      <dsp:nvSpPr>
        <dsp:cNvPr id="0" name=""/>
        <dsp:cNvSpPr/>
      </dsp:nvSpPr>
      <dsp:spPr>
        <a:xfrm>
          <a:off x="3898728" y="3573270"/>
          <a:ext cx="3668341" cy="13359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348 виставкових проектів</a:t>
          </a:r>
          <a:endParaRPr lang="uk-UA" sz="3100" b="1" kern="1200" dirty="0">
            <a:solidFill>
              <a:schemeClr val="tx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63944" y="3638486"/>
        <a:ext cx="3537909" cy="1205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43974-E65F-46BA-82F7-2AB348016D96}">
      <dsp:nvSpPr>
        <dsp:cNvPr id="0" name=""/>
        <dsp:cNvSpPr/>
      </dsp:nvSpPr>
      <dsp:spPr>
        <a:xfrm>
          <a:off x="214255" y="7"/>
          <a:ext cx="2286007" cy="214312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943" tIns="20320" rIns="1179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9 театрів</a:t>
          </a: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549033" y="313860"/>
        <a:ext cx="1616451" cy="1515419"/>
      </dsp:txXfrm>
    </dsp:sp>
    <dsp:sp modelId="{8CD46072-EE15-426B-922D-13BD2F1D9E5E}">
      <dsp:nvSpPr>
        <dsp:cNvPr id="0" name=""/>
        <dsp:cNvSpPr/>
      </dsp:nvSpPr>
      <dsp:spPr>
        <a:xfrm>
          <a:off x="2267746" y="0"/>
          <a:ext cx="2286007" cy="214312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943" tIns="20320" rIns="1179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6 концертних організацій</a:t>
          </a: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2602524" y="313853"/>
        <a:ext cx="1616451" cy="1515419"/>
      </dsp:txXfrm>
    </dsp:sp>
    <dsp:sp modelId="{7C0A8468-0CC3-4279-AC3C-D155625AA1D6}">
      <dsp:nvSpPr>
        <dsp:cNvPr id="0" name=""/>
        <dsp:cNvSpPr/>
      </dsp:nvSpPr>
      <dsp:spPr>
        <a:xfrm>
          <a:off x="4357666" y="7"/>
          <a:ext cx="2286007" cy="214312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943" tIns="20320" rIns="1179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2 вищих навчальних заклади ІІІ-ІV рівнів акредитації</a:t>
          </a:r>
          <a:endParaRPr lang="uk-UA" sz="1400" kern="1200" dirty="0"/>
        </a:p>
      </dsp:txBody>
      <dsp:txXfrm>
        <a:off x="4692444" y="313860"/>
        <a:ext cx="1616451" cy="1515419"/>
      </dsp:txXfrm>
    </dsp:sp>
    <dsp:sp modelId="{4833FD57-DCF2-4A09-97ED-A3FFCBC271FC}">
      <dsp:nvSpPr>
        <dsp:cNvPr id="0" name=""/>
        <dsp:cNvSpPr/>
      </dsp:nvSpPr>
      <dsp:spPr>
        <a:xfrm>
          <a:off x="6429386" y="7"/>
          <a:ext cx="2286050" cy="214312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943" tIns="20320" rIns="1179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5 вищих навчальних закладів І-ІІ рівнів акредитації</a:t>
          </a:r>
          <a:endParaRPr lang="uk-UA" sz="1400" kern="1200" dirty="0"/>
        </a:p>
      </dsp:txBody>
      <dsp:txXfrm>
        <a:off x="6764170" y="313860"/>
        <a:ext cx="1616482" cy="15154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EB53A-D90C-4F7E-A8FC-91B44EE708AA}">
      <dsp:nvSpPr>
        <dsp:cNvPr id="0" name=""/>
        <dsp:cNvSpPr/>
      </dsp:nvSpPr>
      <dsp:spPr>
        <a:xfrm>
          <a:off x="0" y="139"/>
          <a:ext cx="2214298" cy="2214298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860" tIns="20320" rIns="12186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74 початкові спеціалізовані мистецькі навчальні заклади</a:t>
          </a:r>
          <a:endParaRPr lang="uk-UA" sz="1600" kern="1200" dirty="0"/>
        </a:p>
      </dsp:txBody>
      <dsp:txXfrm>
        <a:off x="324276" y="324415"/>
        <a:ext cx="1565746" cy="1565746"/>
      </dsp:txXfrm>
    </dsp:sp>
    <dsp:sp modelId="{545F835B-5AE2-41B3-9A04-99FFB18E8F0E}">
      <dsp:nvSpPr>
        <dsp:cNvPr id="0" name=""/>
        <dsp:cNvSpPr/>
      </dsp:nvSpPr>
      <dsp:spPr>
        <a:xfrm>
          <a:off x="1785951" y="6"/>
          <a:ext cx="2500032" cy="2214298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860" tIns="20320" rIns="12186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17 музеїв та 53 їхніх філій та відділів </a:t>
          </a:r>
          <a:endParaRPr lang="uk-UA" sz="1600" kern="1200" dirty="0"/>
        </a:p>
      </dsp:txBody>
      <dsp:txXfrm>
        <a:off x="2152072" y="324282"/>
        <a:ext cx="1767790" cy="1565746"/>
      </dsp:txXfrm>
    </dsp:sp>
    <dsp:sp modelId="{FBB23B9A-C31C-452D-BA12-3D2E7157BD41}">
      <dsp:nvSpPr>
        <dsp:cNvPr id="0" name=""/>
        <dsp:cNvSpPr/>
      </dsp:nvSpPr>
      <dsp:spPr>
        <a:xfrm>
          <a:off x="3929078" y="139"/>
          <a:ext cx="2499500" cy="2214298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860" tIns="20320" rIns="12186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Культурно-мистецький центр</a:t>
          </a: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«Львівський палац мистецтв»</a:t>
          </a:r>
          <a:endParaRPr lang="uk-UA" sz="1600" kern="1200" dirty="0"/>
        </a:p>
      </dsp:txBody>
      <dsp:txXfrm>
        <a:off x="4295121" y="324415"/>
        <a:ext cx="1767414" cy="1565746"/>
      </dsp:txXfrm>
    </dsp:sp>
    <dsp:sp modelId="{C938A2B0-D493-4DF7-81AF-09CDC21890D9}">
      <dsp:nvSpPr>
        <dsp:cNvPr id="0" name=""/>
        <dsp:cNvSpPr/>
      </dsp:nvSpPr>
      <dsp:spPr>
        <a:xfrm>
          <a:off x="6071952" y="139"/>
          <a:ext cx="2500607" cy="2214298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860" tIns="20320" rIns="12186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149 громадські музеї </a:t>
          </a:r>
        </a:p>
      </dsp:txBody>
      <dsp:txXfrm>
        <a:off x="6438157" y="324415"/>
        <a:ext cx="1768197" cy="15657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92CAA-C3C5-4137-A07A-C59C361394C7}">
      <dsp:nvSpPr>
        <dsp:cNvPr id="0" name=""/>
        <dsp:cNvSpPr/>
      </dsp:nvSpPr>
      <dsp:spPr>
        <a:xfrm>
          <a:off x="64820" y="811"/>
          <a:ext cx="2359094" cy="221293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785" tIns="20320" rIns="121785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1330 публічних бібліотек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 dirty="0"/>
        </a:p>
      </dsp:txBody>
      <dsp:txXfrm>
        <a:off x="410301" y="324887"/>
        <a:ext cx="1668132" cy="1564778"/>
      </dsp:txXfrm>
    </dsp:sp>
    <dsp:sp modelId="{C0B64A9B-D995-419B-8A16-94AB27AFF685}">
      <dsp:nvSpPr>
        <dsp:cNvPr id="0" name=""/>
        <dsp:cNvSpPr/>
      </dsp:nvSpPr>
      <dsp:spPr>
        <a:xfrm>
          <a:off x="2211248" y="811"/>
          <a:ext cx="2355819" cy="221293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785" tIns="20320" rIns="121785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1391 клубний заклад</a:t>
          </a:r>
          <a:endParaRPr lang="uk-UA" sz="11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556250" y="324887"/>
        <a:ext cx="1665815" cy="1564778"/>
      </dsp:txXfrm>
    </dsp:sp>
    <dsp:sp modelId="{029041BF-EAC9-4136-AE43-499535DEE680}">
      <dsp:nvSpPr>
        <dsp:cNvPr id="0" name=""/>
        <dsp:cNvSpPr/>
      </dsp:nvSpPr>
      <dsp:spPr>
        <a:xfrm>
          <a:off x="4356047" y="811"/>
          <a:ext cx="2359116" cy="221293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785" tIns="20320" rIns="121785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52 </a:t>
          </a:r>
          <a:r>
            <a:rPr lang="uk-UA" sz="1600" b="1" kern="1200" dirty="0" err="1" smtClean="0">
              <a:latin typeface="Times New Roman" pitchFamily="18" charset="0"/>
              <a:cs typeface="Times New Roman" pitchFamily="18" charset="0"/>
            </a:rPr>
            <a:t>кіновідео</a:t>
          </a: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 установок</a:t>
          </a:r>
          <a:endParaRPr lang="uk-UA" sz="1100" kern="1200" dirty="0"/>
        </a:p>
      </dsp:txBody>
      <dsp:txXfrm>
        <a:off x="4701532" y="324887"/>
        <a:ext cx="1668146" cy="1564778"/>
      </dsp:txXfrm>
    </dsp:sp>
    <dsp:sp modelId="{9FFD8D66-32E4-4338-86B9-46C77CD11D78}">
      <dsp:nvSpPr>
        <dsp:cNvPr id="0" name=""/>
        <dsp:cNvSpPr/>
      </dsp:nvSpPr>
      <dsp:spPr>
        <a:xfrm>
          <a:off x="6431059" y="811"/>
          <a:ext cx="2362436" cy="221293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785" tIns="20320" rIns="121785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Львівський державний цирк</a:t>
          </a:r>
          <a:endParaRPr lang="uk-UA" sz="1600" kern="1200" dirty="0"/>
        </a:p>
      </dsp:txBody>
      <dsp:txXfrm>
        <a:off x="6777030" y="324887"/>
        <a:ext cx="1670494" cy="15647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526EB-F554-4EBD-BC11-10A41A6B4D87}">
      <dsp:nvSpPr>
        <dsp:cNvPr id="0" name=""/>
        <dsp:cNvSpPr/>
      </dsp:nvSpPr>
      <dsp:spPr>
        <a:xfrm rot="16200000">
          <a:off x="-1453397" y="1455568"/>
          <a:ext cx="5040559" cy="2129423"/>
        </a:xfrm>
        <a:prstGeom prst="flowChartManualOperati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2">
                <a:alpha val="9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2">
                <a:alpha val="9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356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Заробітна плата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435 181,8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тис. грн.</a:t>
          </a:r>
          <a:endParaRPr lang="uk-UA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171" y="1008112"/>
        <a:ext cx="2129423" cy="3024335"/>
      </dsp:txXfrm>
    </dsp:sp>
    <dsp:sp modelId="{DFB2CFA8-7207-4DEE-9D5C-A03B28CCDED9}">
      <dsp:nvSpPr>
        <dsp:cNvPr id="0" name=""/>
        <dsp:cNvSpPr/>
      </dsp:nvSpPr>
      <dsp:spPr>
        <a:xfrm rot="16200000">
          <a:off x="835732" y="1455568"/>
          <a:ext cx="5040559" cy="2129423"/>
        </a:xfrm>
        <a:prstGeom prst="flowChartManualOperati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25000"/>
                <a:satMod val="125000"/>
              </a:schemeClr>
            </a:gs>
            <a:gs pos="40000">
              <a:schemeClr val="accent2">
                <a:alpha val="90000"/>
                <a:hueOff val="0"/>
                <a:satOff val="0"/>
                <a:lumOff val="0"/>
                <a:alphaOff val="-13333"/>
                <a:tint val="55000"/>
                <a:satMod val="130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tint val="59000"/>
                <a:satMod val="130000"/>
              </a:schemeClr>
            </a:gs>
            <a:gs pos="65000">
              <a:schemeClr val="accent2">
                <a:alpha val="90000"/>
                <a:hueOff val="0"/>
                <a:satOff val="0"/>
                <a:lumOff val="0"/>
                <a:alphaOff val="-13333"/>
                <a:tint val="55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alpha val="90000"/>
              <a:hueOff val="0"/>
              <a:satOff val="0"/>
              <a:lumOff val="0"/>
              <a:alphaOff val="-13333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356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Енергоносії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32 366,7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тис. грн.</a:t>
          </a:r>
          <a:endParaRPr lang="uk-UA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291300" y="1008112"/>
        <a:ext cx="2129423" cy="3024335"/>
      </dsp:txXfrm>
    </dsp:sp>
    <dsp:sp modelId="{4178266A-1AD5-4913-99EA-1374B08BCBF3}">
      <dsp:nvSpPr>
        <dsp:cNvPr id="0" name=""/>
        <dsp:cNvSpPr/>
      </dsp:nvSpPr>
      <dsp:spPr>
        <a:xfrm rot="16200000">
          <a:off x="3124863" y="1455568"/>
          <a:ext cx="5040559" cy="2129423"/>
        </a:xfrm>
        <a:prstGeom prst="flowChartManualOperati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25000"/>
                <a:satMod val="125000"/>
              </a:schemeClr>
            </a:gs>
            <a:gs pos="40000">
              <a:schemeClr val="accent2">
                <a:alpha val="90000"/>
                <a:hueOff val="0"/>
                <a:satOff val="0"/>
                <a:lumOff val="0"/>
                <a:alphaOff val="-26667"/>
                <a:tint val="55000"/>
                <a:satMod val="130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tint val="59000"/>
                <a:satMod val="130000"/>
              </a:schemeClr>
            </a:gs>
            <a:gs pos="65000">
              <a:schemeClr val="accent2">
                <a:alpha val="90000"/>
                <a:hueOff val="0"/>
                <a:satOff val="0"/>
                <a:lumOff val="0"/>
                <a:alphaOff val="-26667"/>
                <a:tint val="55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alpha val="90000"/>
              <a:hueOff val="0"/>
              <a:satOff val="0"/>
              <a:lumOff val="0"/>
              <a:alphaOff val="-26667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356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Поточні та капітальні видатки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106 329,2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тис. грн.</a:t>
          </a:r>
          <a:endParaRPr lang="uk-UA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580431" y="1008112"/>
        <a:ext cx="2129423" cy="3024335"/>
      </dsp:txXfrm>
    </dsp:sp>
    <dsp:sp modelId="{2D8412BC-E872-4767-97F8-29EC090A608F}">
      <dsp:nvSpPr>
        <dsp:cNvPr id="0" name=""/>
        <dsp:cNvSpPr/>
      </dsp:nvSpPr>
      <dsp:spPr>
        <a:xfrm rot="16200000">
          <a:off x="5413993" y="1455568"/>
          <a:ext cx="5040559" cy="2129423"/>
        </a:xfrm>
        <a:prstGeom prst="flowChartManualOperati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25000"/>
                <a:satMod val="125000"/>
              </a:schemeClr>
            </a:gs>
            <a:gs pos="40000">
              <a:schemeClr val="accent2">
                <a:alpha val="90000"/>
                <a:hueOff val="0"/>
                <a:satOff val="0"/>
                <a:lumOff val="0"/>
                <a:alphaOff val="-40000"/>
                <a:tint val="55000"/>
                <a:satMod val="130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tint val="59000"/>
                <a:satMod val="130000"/>
              </a:schemeClr>
            </a:gs>
            <a:gs pos="65000">
              <a:schemeClr val="accent2">
                <a:alpha val="90000"/>
                <a:hueOff val="0"/>
                <a:satOff val="0"/>
                <a:lumOff val="0"/>
                <a:alphaOff val="-40000"/>
                <a:tint val="55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alpha val="90000"/>
              <a:hueOff val="0"/>
              <a:satOff val="0"/>
              <a:lumOff val="0"/>
              <a:alphaOff val="-4000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356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ВСЬОГО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– бюджетні призначення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 573 877,7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тис. грн.</a:t>
          </a:r>
          <a:endParaRPr lang="uk-UA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6869561" y="1008112"/>
        <a:ext cx="2129423" cy="30243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7574D-1381-4B50-98B7-E702A87B354C}">
      <dsp:nvSpPr>
        <dsp:cNvPr id="0" name=""/>
        <dsp:cNvSpPr/>
      </dsp:nvSpPr>
      <dsp:spPr>
        <a:xfrm>
          <a:off x="4" y="0"/>
          <a:ext cx="9001151" cy="609068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4BB90-F284-4673-9C56-451225B23ED8}">
      <dsp:nvSpPr>
        <dsp:cNvPr id="0" name=""/>
        <dsp:cNvSpPr/>
      </dsp:nvSpPr>
      <dsp:spPr>
        <a:xfrm>
          <a:off x="45" y="1646129"/>
          <a:ext cx="1274933" cy="27984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Заробітна плата 137,7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 грн.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(81,3 %)</a:t>
          </a:r>
          <a:endParaRPr lang="uk-UA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282" y="1708366"/>
        <a:ext cx="1150459" cy="2673952"/>
      </dsp:txXfrm>
    </dsp:sp>
    <dsp:sp modelId="{2E2431A4-A216-4387-BD0E-B0916D2DD5E6}">
      <dsp:nvSpPr>
        <dsp:cNvPr id="0" name=""/>
        <dsp:cNvSpPr/>
      </dsp:nvSpPr>
      <dsp:spPr>
        <a:xfrm>
          <a:off x="1456716" y="1646129"/>
          <a:ext cx="1466804" cy="2798426"/>
        </a:xfrm>
        <a:prstGeom prst="roundRect">
          <a:avLst/>
        </a:prstGeom>
        <a:solidFill>
          <a:schemeClr val="accent5">
            <a:hueOff val="-3611160"/>
            <a:satOff val="8892"/>
            <a:lumOff val="-19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Енергоносії та комунальні послуги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6,1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 грн.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(3,6 %)</a:t>
          </a:r>
          <a:endParaRPr lang="uk-UA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28319" y="1717732"/>
        <a:ext cx="1323598" cy="2655220"/>
      </dsp:txXfrm>
    </dsp:sp>
    <dsp:sp modelId="{C1B6D3E8-F81C-428B-89C3-D48790284816}">
      <dsp:nvSpPr>
        <dsp:cNvPr id="0" name=""/>
        <dsp:cNvSpPr/>
      </dsp:nvSpPr>
      <dsp:spPr>
        <a:xfrm>
          <a:off x="3105257" y="1646129"/>
          <a:ext cx="1197873" cy="2798426"/>
        </a:xfrm>
        <a:prstGeom prst="roundRect">
          <a:avLst/>
        </a:prstGeom>
        <a:solidFill>
          <a:schemeClr val="accent5">
            <a:hueOff val="-7222319"/>
            <a:satOff val="17784"/>
            <a:lumOff val="-39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Виплата стипендії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10,4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 грн.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(6,1%)</a:t>
          </a:r>
          <a:endParaRPr lang="uk-UA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63732" y="1704604"/>
        <a:ext cx="1080923" cy="2681476"/>
      </dsp:txXfrm>
    </dsp:sp>
    <dsp:sp modelId="{2B75540B-EFA5-4121-ACE4-3F3AC6EAD123}">
      <dsp:nvSpPr>
        <dsp:cNvPr id="0" name=""/>
        <dsp:cNvSpPr/>
      </dsp:nvSpPr>
      <dsp:spPr>
        <a:xfrm>
          <a:off x="4484868" y="1646129"/>
          <a:ext cx="1400474" cy="2798426"/>
        </a:xfrm>
        <a:prstGeom prst="roundRect">
          <a:avLst/>
        </a:prstGeom>
        <a:solidFill>
          <a:schemeClr val="accent5">
            <a:hueOff val="-10833479"/>
            <a:satOff val="26675"/>
            <a:lumOff val="-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Харчування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0,14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 грн.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(0,1 %)</a:t>
          </a:r>
          <a:endParaRPr lang="uk-UA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53234" y="1714495"/>
        <a:ext cx="1263742" cy="2661694"/>
      </dsp:txXfrm>
    </dsp:sp>
    <dsp:sp modelId="{8BC4A08C-6F18-481B-B698-A8E0CFCDF55C}">
      <dsp:nvSpPr>
        <dsp:cNvPr id="0" name=""/>
        <dsp:cNvSpPr/>
      </dsp:nvSpPr>
      <dsp:spPr>
        <a:xfrm>
          <a:off x="6013331" y="1638918"/>
          <a:ext cx="1357151" cy="2798426"/>
        </a:xfrm>
        <a:prstGeom prst="roundRect">
          <a:avLst/>
        </a:prstGeom>
        <a:solidFill>
          <a:schemeClr val="accent5">
            <a:hueOff val="-14444638"/>
            <a:satOff val="35567"/>
            <a:lumOff val="-78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Інші видатки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15,0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 грн.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(8,9 %)</a:t>
          </a:r>
          <a:endParaRPr lang="uk-UA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79582" y="1705169"/>
        <a:ext cx="1224649" cy="2665924"/>
      </dsp:txXfrm>
    </dsp:sp>
    <dsp:sp modelId="{E2CF3F32-17BC-4B35-A33C-3D4F51989DAA}">
      <dsp:nvSpPr>
        <dsp:cNvPr id="0" name=""/>
        <dsp:cNvSpPr/>
      </dsp:nvSpPr>
      <dsp:spPr>
        <a:xfrm>
          <a:off x="7605968" y="1646129"/>
          <a:ext cx="1395142" cy="2798426"/>
        </a:xfrm>
        <a:prstGeom prst="roundRect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ВСЬОГО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169,34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 грн.</a:t>
          </a:r>
          <a:endParaRPr lang="uk-UA" sz="16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74073" y="1714234"/>
        <a:ext cx="1258932" cy="26622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F66B5-1C6E-4568-BBDA-045D54EE3DE7}">
      <dsp:nvSpPr>
        <dsp:cNvPr id="0" name=""/>
        <dsp:cNvSpPr/>
      </dsp:nvSpPr>
      <dsp:spPr>
        <a:xfrm>
          <a:off x="3429023" y="31619"/>
          <a:ext cx="5143536" cy="19272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32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b="1" kern="1200" dirty="0" smtClean="0">
              <a:latin typeface="Times New Roman" pitchFamily="18" charset="0"/>
              <a:cs typeface="Times New Roman" pitchFamily="18" charset="0"/>
            </a:rPr>
            <a:t>29851.4 тис. грн.</a:t>
          </a:r>
          <a:endParaRPr lang="uk-UA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29023" y="272526"/>
        <a:ext cx="4420815" cy="1445441"/>
      </dsp:txXfrm>
    </dsp:sp>
    <dsp:sp modelId="{DA8768AA-A924-45E7-AD07-D5A5BABFD3C4}">
      <dsp:nvSpPr>
        <dsp:cNvPr id="0" name=""/>
        <dsp:cNvSpPr/>
      </dsp:nvSpPr>
      <dsp:spPr>
        <a:xfrm>
          <a:off x="38370" y="87451"/>
          <a:ext cx="3429024" cy="19272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Всього по області</a:t>
          </a:r>
          <a:endParaRPr lang="uk-UA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2451" y="181532"/>
        <a:ext cx="3240862" cy="1739093"/>
      </dsp:txXfrm>
    </dsp:sp>
    <dsp:sp modelId="{717EE5A4-817A-4B4C-B2BC-D1E66CCDE7E7}">
      <dsp:nvSpPr>
        <dsp:cNvPr id="0" name=""/>
        <dsp:cNvSpPr/>
      </dsp:nvSpPr>
      <dsp:spPr>
        <a:xfrm>
          <a:off x="3429023" y="2120474"/>
          <a:ext cx="5143536" cy="19272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8901782"/>
            <a:satOff val="50809"/>
            <a:lumOff val="1863"/>
            <a:alphaOff val="0"/>
          </a:schemeClr>
        </a:solidFill>
        <a:ln w="12000" cap="flat" cmpd="sng" algn="ctr">
          <a:solidFill>
            <a:schemeClr val="accent5">
              <a:tint val="40000"/>
              <a:alpha val="90000"/>
              <a:hueOff val="-18901782"/>
              <a:satOff val="50809"/>
              <a:lumOff val="1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32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11451.7 тис. грн.</a:t>
          </a:r>
          <a:endParaRPr lang="uk-UA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29023" y="2361381"/>
        <a:ext cx="4420815" cy="1445441"/>
      </dsp:txXfrm>
    </dsp:sp>
    <dsp:sp modelId="{248DCE31-3999-4EA8-8B33-3AD227BB4E31}">
      <dsp:nvSpPr>
        <dsp:cNvPr id="0" name=""/>
        <dsp:cNvSpPr/>
      </dsp:nvSpPr>
      <dsp:spPr>
        <a:xfrm>
          <a:off x="0" y="2120474"/>
          <a:ext cx="3429024" cy="1927255"/>
        </a:xfrm>
        <a:prstGeom prst="roundRect">
          <a:avLst/>
        </a:prstGeom>
        <a:gradFill rotWithShape="0">
          <a:gsLst>
            <a:gs pos="0">
              <a:schemeClr val="accent5">
                <a:hueOff val="-18055798"/>
                <a:satOff val="44459"/>
                <a:lumOff val="-980"/>
                <a:alphaOff val="0"/>
                <a:tint val="25000"/>
                <a:satMod val="125000"/>
              </a:schemeClr>
            </a:gs>
            <a:gs pos="40000">
              <a:schemeClr val="accent5">
                <a:hueOff val="-18055798"/>
                <a:satOff val="44459"/>
                <a:lumOff val="-980"/>
                <a:alphaOff val="0"/>
                <a:tint val="55000"/>
                <a:satMod val="130000"/>
              </a:schemeClr>
            </a:gs>
            <a:gs pos="50000">
              <a:schemeClr val="accent5">
                <a:hueOff val="-18055798"/>
                <a:satOff val="44459"/>
                <a:lumOff val="-980"/>
                <a:alphaOff val="0"/>
                <a:tint val="59000"/>
                <a:satMod val="130000"/>
              </a:schemeClr>
            </a:gs>
            <a:gs pos="65000">
              <a:schemeClr val="accent5">
                <a:hueOff val="-18055798"/>
                <a:satOff val="44459"/>
                <a:lumOff val="-980"/>
                <a:alphaOff val="0"/>
                <a:tint val="55000"/>
                <a:satMod val="130000"/>
              </a:schemeClr>
            </a:gs>
            <a:gs pos="100000">
              <a:schemeClr val="accent5">
                <a:hueOff val="-18055798"/>
                <a:satOff val="44459"/>
                <a:lumOff val="-98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18055798"/>
              <a:satOff val="44459"/>
              <a:lumOff val="-98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Установи обласного підпорядкування</a:t>
          </a:r>
          <a:endParaRPr lang="uk-UA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4081" y="2214555"/>
        <a:ext cx="3240862" cy="1739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0.14784</cdr:y>
    </cdr:from>
    <cdr:to>
      <cdr:x>0.28528</cdr:x>
      <cdr:y>0.21418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792088"/>
          <a:ext cx="2347757" cy="355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800" b="1" dirty="0" smtClean="0"/>
            <a:t>288 687,0 </a:t>
          </a:r>
          <a:r>
            <a:rPr lang="uk-UA" sz="1800" b="1" dirty="0" err="1" smtClean="0"/>
            <a:t>тис.грн</a:t>
          </a:r>
          <a:endParaRPr lang="uk-UA" sz="1800" b="1" dirty="0"/>
        </a:p>
      </cdr:txBody>
    </cdr:sp>
  </cdr:relSizeAnchor>
  <cdr:relSizeAnchor xmlns:cdr="http://schemas.openxmlformats.org/drawingml/2006/chartDrawing">
    <cdr:from>
      <cdr:x>0.66493</cdr:x>
      <cdr:y>0.30666</cdr:y>
    </cdr:from>
    <cdr:to>
      <cdr:x>0.96007</cdr:x>
      <cdr:y>0.37333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72122" y="1643058"/>
          <a:ext cx="242889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0.51624</cdr:x>
      <cdr:y>0.10752</cdr:y>
    </cdr:from>
    <cdr:to>
      <cdr:x>0.82249</cdr:x>
      <cdr:y>0.17397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48472" y="576064"/>
          <a:ext cx="2520280" cy="356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800" b="1" dirty="0" smtClean="0"/>
            <a:t>172 778,9 </a:t>
          </a:r>
          <a:r>
            <a:rPr lang="uk-UA" sz="1800" b="1" dirty="0" err="1" smtClean="0"/>
            <a:t>тис.грн</a:t>
          </a:r>
          <a:endParaRPr lang="uk-UA" sz="1800" b="1" dirty="0"/>
        </a:p>
      </cdr:txBody>
    </cdr:sp>
  </cdr:relSizeAnchor>
  <cdr:relSizeAnchor xmlns:cdr="http://schemas.openxmlformats.org/drawingml/2006/chartDrawing">
    <cdr:from>
      <cdr:x>0.49874</cdr:x>
      <cdr:y>0.81983</cdr:y>
    </cdr:from>
    <cdr:to>
      <cdr:x>0.7852</cdr:x>
      <cdr:y>0.89033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04456" y="4392488"/>
          <a:ext cx="2357451" cy="377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800" b="1" dirty="0" smtClean="0"/>
            <a:t>110 797,7 </a:t>
          </a:r>
          <a:r>
            <a:rPr lang="uk-UA" sz="1800" b="1" dirty="0" err="1" smtClean="0"/>
            <a:t>тис.грн</a:t>
          </a:r>
          <a:endParaRPr lang="uk-UA" sz="1800" b="1" dirty="0"/>
        </a:p>
      </cdr:txBody>
    </cdr:sp>
  </cdr:relSizeAnchor>
  <cdr:relSizeAnchor xmlns:cdr="http://schemas.openxmlformats.org/drawingml/2006/chartDrawing">
    <cdr:from>
      <cdr:x>0.41124</cdr:x>
      <cdr:y>0.60479</cdr:y>
    </cdr:from>
    <cdr:to>
      <cdr:x>0.54249</cdr:x>
      <cdr:y>0.81983</cdr:y>
    </cdr:to>
    <cdr:cxnSp macro="">
      <cdr:nvCxnSpPr>
        <cdr:cNvPr id="7" name="Пряма зі стрілкою 6"/>
        <cdr:cNvCxnSpPr/>
      </cdr:nvCxnSpPr>
      <cdr:spPr>
        <a:xfrm xmlns:a="http://schemas.openxmlformats.org/drawingml/2006/main">
          <a:off x="3384376" y="3240360"/>
          <a:ext cx="1080120" cy="11521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0.47249</cdr:x>
      <cdr:y>0.17472</cdr:y>
    </cdr:from>
    <cdr:to>
      <cdr:x>0.56874</cdr:x>
      <cdr:y>0.32255</cdr:y>
    </cdr:to>
    <cdr:cxnSp macro="">
      <cdr:nvCxnSpPr>
        <cdr:cNvPr id="9" name="Пряма зі стрілкою 8"/>
        <cdr:cNvCxnSpPr/>
      </cdr:nvCxnSpPr>
      <cdr:spPr>
        <a:xfrm xmlns:a="http://schemas.openxmlformats.org/drawingml/2006/main" flipV="1">
          <a:off x="3888432" y="936104"/>
          <a:ext cx="792088" cy="7920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0.07875</cdr:x>
      <cdr:y>0.2016</cdr:y>
    </cdr:from>
    <cdr:to>
      <cdr:x>0.16625</cdr:x>
      <cdr:y>0.32255</cdr:y>
    </cdr:to>
    <cdr:cxnSp macro="">
      <cdr:nvCxnSpPr>
        <cdr:cNvPr id="11" name="Пряма зі стрілкою 10"/>
        <cdr:cNvCxnSpPr/>
      </cdr:nvCxnSpPr>
      <cdr:spPr>
        <a:xfrm xmlns:a="http://schemas.openxmlformats.org/drawingml/2006/main" flipH="1" flipV="1">
          <a:off x="648072" y="1080120"/>
          <a:ext cx="720080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67112-1C6C-4DD5-8BE7-223146C968D4}" type="datetimeFigureOut">
              <a:rPr lang="uk-UA" smtClean="0"/>
              <a:pPr/>
              <a:t>18.01.2016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D7156-909C-4BDA-8B65-955A96574D7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3792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5E912B-6BA7-4572-81F5-C0F57B99B45B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D7156-909C-4BDA-8B65-955A96574D7E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6127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45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microsoft.com/office/2007/relationships/diagramDrawing" Target="../diagrams/drawing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QuickStyle" Target="../diagrams/quickStyle5.xml"/><Relationship Id="rId18" Type="http://schemas.openxmlformats.org/officeDocument/2006/relationships/diagramColors" Target="../diagrams/colors6.xml"/><Relationship Id="rId3" Type="http://schemas.openxmlformats.org/officeDocument/2006/relationships/diagramData" Target="../diagrams/data3.xml"/><Relationship Id="rId21" Type="http://schemas.microsoft.com/office/2007/relationships/diagramDrawing" Target="../diagrams/drawing5.xml"/><Relationship Id="rId7" Type="http://schemas.openxmlformats.org/officeDocument/2006/relationships/diagramData" Target="../diagrams/data4.xml"/><Relationship Id="rId12" Type="http://schemas.openxmlformats.org/officeDocument/2006/relationships/diagramLayout" Target="../diagrams/layout5.xml"/><Relationship Id="rId17" Type="http://schemas.openxmlformats.org/officeDocument/2006/relationships/diagramQuickStyle" Target="../diagrams/quickStyle6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6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Data" Target="../diagrams/data5.xml"/><Relationship Id="rId5" Type="http://schemas.openxmlformats.org/officeDocument/2006/relationships/diagramQuickStyle" Target="../diagrams/quickStyle3.xml"/><Relationship Id="rId15" Type="http://schemas.openxmlformats.org/officeDocument/2006/relationships/diagramData" Target="../diagrams/data6.xml"/><Relationship Id="rId10" Type="http://schemas.openxmlformats.org/officeDocument/2006/relationships/diagramColors" Target="../diagrams/colors4.xml"/><Relationship Id="rId19" Type="http://schemas.microsoft.com/office/2007/relationships/diagramDrawing" Target="../diagrams/drawing3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Relationship Id="rId14" Type="http://schemas.openxmlformats.org/officeDocument/2006/relationships/diagramColors" Target="../diagrams/colors5.xml"/><Relationship Id="rId22" Type="http://schemas.microsoft.com/office/2007/relationships/diagramDrawing" Target="../diagrams/drawing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5789" y="800360"/>
            <a:ext cx="7772400" cy="4071965"/>
          </a:xfrm>
        </p:spPr>
        <p:txBody>
          <a:bodyPr>
            <a:normAutofit/>
          </a:bodyPr>
          <a:lstStyle/>
          <a:p>
            <a:pPr algn="ctr"/>
            <a:r>
              <a:rPr lang="uk-UA" sz="3100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ЗВІТ </a:t>
            </a:r>
            <a:br>
              <a:rPr lang="uk-UA" sz="3100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uk-UA" sz="3100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ДЕПАРТАМЕНТУ З ПИТАНЬ КУЛЬТУРИ, НАЦІОНАЛЬНОСТЕЙ ТА РЕЛІГІЙ </a:t>
            </a:r>
            <a:br>
              <a:rPr lang="uk-UA" sz="3100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uk-UA" sz="3100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ЗА 2015 РІК</a:t>
            </a:r>
            <a:br>
              <a:rPr lang="uk-UA" sz="3100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uk-UA" sz="3100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ТА ПРІОРИТЕТИ НА 2016 РІК</a:t>
            </a:r>
            <a:r>
              <a:rPr lang="uk-UA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uk-UA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:\презентації\ГЕР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452"/>
            <a:ext cx="1691680" cy="1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презентації\12195751_1510368672623967_137348712753261385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0519" y="61452"/>
            <a:ext cx="1495340" cy="1495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4766" y="285728"/>
            <a:ext cx="869495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ЛЬВІВЩИНА СЕРЕД ОБЛАСТЕЙ УКРАЇНИ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291650147"/>
              </p:ext>
            </p:extLst>
          </p:nvPr>
        </p:nvGraphicFramePr>
        <p:xfrm>
          <a:off x="285720" y="1142984"/>
          <a:ext cx="875077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РЕАЛІЗАЦІЯ ОБЛАСНИХ ПРОГРАМ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28926" y="3714752"/>
            <a:ext cx="3571900" cy="17859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1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Програма розвитку кінематографії </a:t>
            </a:r>
          </a:p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2014 рік </a:t>
            </a:r>
          </a:p>
          <a:p>
            <a:pPr algn="ctr">
              <a:defRPr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447,5 тис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грн.</a:t>
            </a:r>
          </a:p>
          <a:p>
            <a:pPr algn="ctr">
              <a:defRPr/>
            </a:pPr>
            <a:endParaRPr lang="uk-UA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1214422"/>
            <a:ext cx="3571881" cy="2357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Програма розвитку української мови, української  культури та історичної свідомості громадян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2015-2017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роки </a:t>
            </a: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1 315, 384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тис. грн.</a:t>
            </a:r>
          </a:p>
          <a:p>
            <a:pPr>
              <a:lnSpc>
                <a:spcPct val="115000"/>
              </a:lnSpc>
              <a:defRPr/>
            </a:pP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81045" y="1214422"/>
            <a:ext cx="3571900" cy="2214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Програма поповнення бібліотечних фондів </a:t>
            </a:r>
          </a:p>
          <a:p>
            <a:pPr algn="ctr">
              <a:lnSpc>
                <a:spcPct val="115000"/>
              </a:lnSpc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рік  </a:t>
            </a:r>
          </a:p>
          <a:p>
            <a:pPr algn="ctr">
              <a:lnSpc>
                <a:spcPct val="115000"/>
              </a:lnSpc>
              <a:defRPr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600 тис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грн.</a:t>
            </a:r>
            <a:endParaRPr lang="uk-UA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28750" y="5643563"/>
            <a:ext cx="5715000" cy="9286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ВСЬОГО: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2 362,9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тис. грн.</a:t>
            </a:r>
            <a:endParaRPr lang="uk-UA" sz="16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defRPr/>
            </a:pPr>
            <a:endParaRPr lang="uk-UA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50206" cy="58069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Загальна сума на реалізацію : </a:t>
            </a:r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1 604,3 тис грн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buNone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тому числі :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проектів серед ГО : </a:t>
            </a:r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108,9 тис грн.</a:t>
            </a:r>
          </a:p>
          <a:p>
            <a:endParaRPr lang="uk-UA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Заходи з відзначення державних свят та пам’ятних дат </a:t>
            </a:r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						297,1 тис грн.</a:t>
            </a:r>
          </a:p>
          <a:p>
            <a:endParaRPr lang="uk-UA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Рік </a:t>
            </a:r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А.Шептицького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   </a:t>
            </a:r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267,9 тис грн.</a:t>
            </a:r>
          </a:p>
          <a:p>
            <a:endParaRPr lang="uk-UA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Рік </a:t>
            </a:r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М.Вербицького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   </a:t>
            </a:r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82,8 тис грн.</a:t>
            </a:r>
          </a:p>
          <a:p>
            <a:endParaRPr lang="uk-UA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Рік І.Білозіра :             </a:t>
            </a:r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тис грн.</a:t>
            </a:r>
          </a:p>
          <a:p>
            <a:endParaRPr lang="uk-UA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Проекти для української громади за кордоном: </a:t>
            </a:r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тис грн.</a:t>
            </a:r>
          </a:p>
          <a:p>
            <a:endParaRPr lang="uk-UA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Підтримка мистецьких проектів : </a:t>
            </a:r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737,6 тис грн</a:t>
            </a:r>
            <a:endParaRPr lang="uk-U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653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Реалізація плану заходів департаменту</a:t>
            </a:r>
            <a:endParaRPr lang="uk-UA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4\Downloads\IMG_20150824_204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000372"/>
            <a:ext cx="3119461" cy="2339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6286520"/>
          </a:xfrm>
        </p:spPr>
        <p:txBody>
          <a:bodyPr/>
          <a:lstStyle/>
          <a:p>
            <a:pPr>
              <a:buNone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0006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Рік  Митрополита </a:t>
            </a:r>
            <a:r>
              <a:rPr lang="uk-UA" sz="24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Андрея</a:t>
            </a:r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Шептицького</a:t>
            </a:r>
            <a:endParaRPr lang="uk-UA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9933039"/>
              </p:ext>
            </p:extLst>
          </p:nvPr>
        </p:nvGraphicFramePr>
        <p:xfrm>
          <a:off x="35496" y="642918"/>
          <a:ext cx="9108504" cy="6130411"/>
        </p:xfrm>
        <a:graphic>
          <a:graphicData uri="http://schemas.openxmlformats.org/drawingml/2006/table">
            <a:tbl>
              <a:tblPr/>
              <a:tblGrid>
                <a:gridCol w="1296144"/>
                <a:gridCol w="7812360"/>
              </a:tblGrid>
              <a:tr h="540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25-28 травня </a:t>
                      </a:r>
                    </a:p>
                  </a:txBody>
                  <a:tcPr marL="59701" marR="597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Проведення ХХV Міжнародної наукової конференції «Історія релігій в Україні» </a:t>
                      </a:r>
                    </a:p>
                  </a:txBody>
                  <a:tcPr marL="59701" marR="597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0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01" marR="597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latin typeface="Calibri"/>
                          <a:ea typeface="Times New Roman"/>
                          <a:cs typeface="Times New Roman"/>
                        </a:rPr>
                        <a:t>Видання  альманаху «Український Мойсей»</a:t>
                      </a:r>
                    </a:p>
                  </a:txBody>
                  <a:tcPr marL="59701" marR="597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0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01" marR="597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Створення  пересувної виставки «Праведне життя» та презентація у НУ Львівська Політехніка, НД </a:t>
                      </a:r>
                      <a:r>
                        <a:rPr lang="uk-UA" sz="1600" b="1" dirty="0" err="1">
                          <a:latin typeface="Calibri"/>
                          <a:ea typeface="Times New Roman"/>
                          <a:cs typeface="Times New Roman"/>
                        </a:rPr>
                        <a:t>м.Стрий</a:t>
                      </a: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,  музей </a:t>
                      </a:r>
                      <a:r>
                        <a:rPr lang="uk-UA" sz="1600" b="1" dirty="0" err="1">
                          <a:latin typeface="Calibri"/>
                          <a:ea typeface="Times New Roman"/>
                          <a:cs typeface="Times New Roman"/>
                        </a:rPr>
                        <a:t>м.Жидачів</a:t>
                      </a: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1600" b="1" dirty="0" err="1">
                          <a:latin typeface="Calibri"/>
                          <a:ea typeface="Times New Roman"/>
                          <a:cs typeface="Times New Roman"/>
                        </a:rPr>
                        <a:t>с.Страч</a:t>
                      </a: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 Яворівського р-ну</a:t>
                      </a:r>
                    </a:p>
                  </a:txBody>
                  <a:tcPr marL="59701" marR="597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4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latin typeface="Calibri"/>
                          <a:ea typeface="Times New Roman"/>
                          <a:cs typeface="Times New Roman"/>
                        </a:rPr>
                        <a:t> з 1 червня </a:t>
                      </a:r>
                    </a:p>
                  </a:txBody>
                  <a:tcPr marL="59701" marR="597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Міжнародний форум дитячої творчості «Золотий мольберт», присвячений </a:t>
                      </a:r>
                      <a:r>
                        <a:rPr lang="uk-UA" sz="1600" b="1" dirty="0" err="1">
                          <a:latin typeface="Calibri"/>
                          <a:ea typeface="Times New Roman"/>
                          <a:cs typeface="Times New Roman"/>
                        </a:rPr>
                        <a:t>А.Шептицькому</a:t>
                      </a: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 «Слідами Мойсея українського духа» </a:t>
                      </a:r>
                    </a:p>
                  </a:txBody>
                  <a:tcPr marL="59701" marR="597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01" marR="597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Дитячі художні пленери у </a:t>
                      </a:r>
                      <a:r>
                        <a:rPr lang="uk-UA" sz="1600" b="1" dirty="0" err="1">
                          <a:latin typeface="Calibri"/>
                          <a:ea typeface="Times New Roman"/>
                          <a:cs typeface="Times New Roman"/>
                        </a:rPr>
                        <a:t>с.Прилбичі</a:t>
                      </a: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 за участі дітей зі східних областей України</a:t>
                      </a:r>
                    </a:p>
                  </a:txBody>
                  <a:tcPr marL="59701" marR="597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4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01" marR="597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Науково-практична конференція за участі викладачів мистецьких навчальних закладів області </a:t>
                      </a:r>
                    </a:p>
                  </a:txBody>
                  <a:tcPr marL="59701" marR="597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5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28 липня </a:t>
                      </a:r>
                    </a:p>
                  </a:txBody>
                  <a:tcPr marL="59701" marR="597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Організація виставка «На скелі віри» та видання каталогу  у Львівському музеї історії релігії </a:t>
                      </a:r>
                    </a:p>
                  </a:txBody>
                  <a:tcPr marL="59701" marR="597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4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latin typeface="Calibri"/>
                          <a:ea typeface="Times New Roman"/>
                          <a:cs typeface="Times New Roman"/>
                        </a:rPr>
                        <a:t>29 липня </a:t>
                      </a:r>
                    </a:p>
                  </a:txBody>
                  <a:tcPr marL="59701" marR="597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955" indent="-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latin typeface="Calibri"/>
                          <a:ea typeface="Times New Roman"/>
                          <a:cs typeface="Times New Roman"/>
                        </a:rPr>
                        <a:t>Мистецька програма та урочисте посвячення пам’ятника митрополиту Андрею Шептицькому на Святоюрській площі </a:t>
                      </a:r>
                    </a:p>
                  </a:txBody>
                  <a:tcPr marL="59701" marR="597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3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01" marR="597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Урочиста академія та прем’єра ораторії М. Волинського «Я тебе кличу» у Львівському національному академічному театрі опери та балету </a:t>
                      </a:r>
                      <a:r>
                        <a:rPr lang="uk-UA" sz="1600" b="1" dirty="0" err="1">
                          <a:latin typeface="Calibri"/>
                          <a:ea typeface="Times New Roman"/>
                          <a:cs typeface="Times New Roman"/>
                        </a:rPr>
                        <a:t>ім.С.Крушельницької</a:t>
                      </a:r>
                      <a:endParaRPr lang="uk-UA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01" marR="597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0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01" marR="597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latin typeface="Calibri"/>
                          <a:ea typeface="Times New Roman"/>
                          <a:cs typeface="Times New Roman"/>
                        </a:rPr>
                        <a:t>Відкриття музею Андрея Шептицькогоу с. Прилбичі</a:t>
                      </a:r>
                    </a:p>
                  </a:txBody>
                  <a:tcPr marL="59701" marR="597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01" marR="597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Видання аудіо книги у форматі </a:t>
                      </a: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mp</a:t>
                      </a: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 3 «До Вас моє слово …» ( вибрані послання-промови </a:t>
                      </a:r>
                      <a:r>
                        <a:rPr lang="uk-UA" sz="1600" b="1" dirty="0" err="1">
                          <a:latin typeface="Calibri"/>
                          <a:ea typeface="Times New Roman"/>
                          <a:cs typeface="Times New Roman"/>
                        </a:rPr>
                        <a:t>митрополитиа</a:t>
                      </a: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 А.Шептицького</a:t>
                      </a:r>
                    </a:p>
                  </a:txBody>
                  <a:tcPr marL="59701" marR="597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G:\презентації\d7ae94525e8107a6f6012c3cb45e8d63_1438170182_extra_large_143817972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4903060" cy="207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презентації\DSC_0001_14332339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786322"/>
            <a:ext cx="2810022" cy="207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презентації\vystavka_sheptyckyj_stefanyka2441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428868"/>
            <a:ext cx="304748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9873" y="2428868"/>
            <a:ext cx="2797699" cy="203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14290"/>
            <a:ext cx="2801111" cy="210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G:\презентації\DSC_0028_143323397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713285"/>
            <a:ext cx="3000396" cy="214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:\презентації\13shepticki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8981" y="2413916"/>
            <a:ext cx="2011422" cy="21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4\Downloads\IMG_20150728_18133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33741" y="4857736"/>
            <a:ext cx="2667019" cy="1785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64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6143644"/>
          </a:xfrm>
        </p:spPr>
        <p:txBody>
          <a:bodyPr/>
          <a:lstStyle/>
          <a:p>
            <a:pPr>
              <a:buNone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Рік отця Михайла Вербицького</a:t>
            </a:r>
            <a:endParaRPr lang="uk-UA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9648816"/>
              </p:ext>
            </p:extLst>
          </p:nvPr>
        </p:nvGraphicFramePr>
        <p:xfrm>
          <a:off x="0" y="642918"/>
          <a:ext cx="9144000" cy="6006498"/>
        </p:xfrm>
        <a:graphic>
          <a:graphicData uri="http://schemas.openxmlformats.org/drawingml/2006/table">
            <a:tbl>
              <a:tblPr/>
              <a:tblGrid>
                <a:gridCol w="1428728"/>
                <a:gridCol w="7715272"/>
              </a:tblGrid>
              <a:tr h="625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28 лютого </a:t>
                      </a:r>
                    </a:p>
                  </a:txBody>
                  <a:tcPr marL="66576" marR="66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Урочисті заходи та посвячення меморіальної таблиці в с. </a:t>
                      </a:r>
                      <a:r>
                        <a:rPr lang="uk-UA" sz="1600" b="1" dirty="0" err="1">
                          <a:latin typeface="Calibri"/>
                          <a:ea typeface="Times New Roman"/>
                          <a:cs typeface="Times New Roman"/>
                        </a:rPr>
                        <a:t>Явірник</a:t>
                      </a: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 Руський (Республіка Польща) </a:t>
                      </a:r>
                    </a:p>
                  </a:txBody>
                  <a:tcPr marL="66576" marR="66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4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3 березня </a:t>
                      </a:r>
                    </a:p>
                  </a:txBody>
                  <a:tcPr marL="66576" marR="66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Виставка «Творець українського гімну» у Львівському музеї історії релігії</a:t>
                      </a:r>
                    </a:p>
                  </a:txBody>
                  <a:tcPr marL="66576" marR="66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4 березня </a:t>
                      </a:r>
                    </a:p>
                  </a:txBody>
                  <a:tcPr marL="66576" marR="66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Урочисті заходи у с. Млини  (Республіка  Польща) </a:t>
                      </a:r>
                    </a:p>
                  </a:txBody>
                  <a:tcPr marL="66576" marR="66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38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6 березня </a:t>
                      </a:r>
                    </a:p>
                  </a:txBody>
                  <a:tcPr marL="66576" marR="66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Урочиста академія з нагоди відзначення 200-річчя від дня народження </a:t>
                      </a:r>
                      <a:r>
                        <a:rPr lang="uk-UA" sz="1600" b="1" dirty="0" err="1">
                          <a:latin typeface="Calibri"/>
                          <a:ea typeface="Times New Roman"/>
                          <a:cs typeface="Times New Roman"/>
                        </a:rPr>
                        <a:t>о.Вербицького</a:t>
                      </a: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 у Львівському національному академічному театрі опери та балету ім. С. Крушельницької </a:t>
                      </a:r>
                    </a:p>
                  </a:txBody>
                  <a:tcPr marL="66576" marR="66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15 березня </a:t>
                      </a:r>
                    </a:p>
                  </a:txBody>
                  <a:tcPr marL="66576" marR="66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 Мистецька програма Львівської державної академічної чоловічої хорової капели «Дударик» у с. </a:t>
                      </a:r>
                      <a:r>
                        <a:rPr lang="uk-UA" sz="1600" b="1" dirty="0" err="1">
                          <a:latin typeface="Calibri"/>
                          <a:ea typeface="Times New Roman"/>
                          <a:cs typeface="Times New Roman"/>
                        </a:rPr>
                        <a:t>Хотинець</a:t>
                      </a: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  (Республіка Польща)</a:t>
                      </a:r>
                    </a:p>
                  </a:txBody>
                  <a:tcPr marL="66576" marR="66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8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29 листопада</a:t>
                      </a:r>
                    </a:p>
                  </a:txBody>
                  <a:tcPr marL="66576" marR="66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Урочистий </a:t>
                      </a:r>
                      <a:r>
                        <a:rPr lang="uk-UA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концерт </a:t>
                      </a: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«Ще не вмерла Україна» у </a:t>
                      </a:r>
                      <a:r>
                        <a:rPr lang="uk-UA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Львівській </a:t>
                      </a: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обласній філармонії</a:t>
                      </a:r>
                    </a:p>
                  </a:txBody>
                  <a:tcPr marL="66576" marR="66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Мистецька виставка «Михайло Вербицький - Україна» (куратор М.</a:t>
                      </a:r>
                      <a:r>
                        <a:rPr lang="uk-UA" sz="1600" b="1" dirty="0" err="1">
                          <a:latin typeface="Calibri"/>
                          <a:ea typeface="Times New Roman"/>
                          <a:cs typeface="Times New Roman"/>
                        </a:rPr>
                        <a:t>Откович</a:t>
                      </a:r>
                      <a:r>
                        <a:rPr lang="uk-UA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Фотовиставка  Йосифа </a:t>
                      </a:r>
                      <a:r>
                        <a:rPr lang="uk-UA" sz="16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Марухняка</a:t>
                      </a:r>
                      <a:endParaRPr lang="uk-UA" sz="16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4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27 грудня </a:t>
                      </a:r>
                    </a:p>
                  </a:txBody>
                  <a:tcPr marL="66576" marR="66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uk-UA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рочисте </a:t>
                      </a: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відкриття пам’ятника М. Вербицькому </a:t>
                      </a:r>
                    </a:p>
                  </a:txBody>
                  <a:tcPr marL="66576" marR="66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Реставрація  іконописних фрагментів іконостасу </a:t>
                      </a:r>
                      <a:r>
                        <a:rPr lang="uk-UA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у с. </a:t>
                      </a:r>
                      <a:r>
                        <a:rPr lang="uk-UA" sz="1600" b="1" dirty="0" err="1">
                          <a:latin typeface="Calibri"/>
                          <a:ea typeface="Times New Roman"/>
                          <a:cs typeface="Times New Roman"/>
                        </a:rPr>
                        <a:t>Завадів</a:t>
                      </a: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 Яворівського району</a:t>
                      </a:r>
                    </a:p>
                  </a:txBody>
                  <a:tcPr marL="66576" marR="66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0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Встановлення та відкриття меморіальної дошки </a:t>
                      </a:r>
                      <a:r>
                        <a:rPr lang="uk-UA" sz="1600" b="1" dirty="0" err="1">
                          <a:latin typeface="Calibri"/>
                          <a:ea typeface="Times New Roman"/>
                          <a:cs typeface="Times New Roman"/>
                        </a:rPr>
                        <a:t>о.М.Вербицького</a:t>
                      </a: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 на церкві Різдва Пресвятої Богородиці у </a:t>
                      </a:r>
                      <a:r>
                        <a:rPr lang="uk-UA" sz="1600" b="1" dirty="0" err="1">
                          <a:latin typeface="Calibri"/>
                          <a:ea typeface="Times New Roman"/>
                          <a:cs typeface="Times New Roman"/>
                        </a:rPr>
                        <a:t>с.Завадів</a:t>
                      </a: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 Яворівського Району</a:t>
                      </a:r>
                    </a:p>
                  </a:txBody>
                  <a:tcPr marL="66576" marR="66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Calibri"/>
                          <a:ea typeface="Times New Roman"/>
                          <a:cs typeface="Times New Roman"/>
                        </a:rPr>
                        <a:t>Тематичні заходи в бібліотеках області</a:t>
                      </a:r>
                    </a:p>
                  </a:txBody>
                  <a:tcPr marL="66576" marR="66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4" name="Picture 4" descr="G:\презентації\_b10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14290"/>
            <a:ext cx="2771800" cy="215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презентації\2_1442911936_180x180_3_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14290"/>
            <a:ext cx="2286000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:\презентації\_2_1425307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714884"/>
            <a:ext cx="2729880" cy="197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G:\презентації\10644954_1537119829948851_463178411862504853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3297205" cy="218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:\презентації\12308068_1104384016246677_4124055207903266754_o_1449480174_613x376.12506106497_3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9719" y="4711359"/>
            <a:ext cx="2396317" cy="197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G:\презентації\DSC_0063_1425667857_613x437.79534227241_3_0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714884"/>
            <a:ext cx="3057192" cy="19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4\Downloads\IMG_20150414_1527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2285992"/>
            <a:ext cx="1928826" cy="2571769"/>
          </a:xfrm>
          <a:prstGeom prst="rect">
            <a:avLst/>
          </a:prstGeom>
          <a:noFill/>
        </p:spPr>
      </p:pic>
      <p:pic>
        <p:nvPicPr>
          <p:cNvPr id="6148" name="Picture 4" descr="http://catholicnews.org.ua/sites/default/files/styles/large/public/field/image/ikon2.jpg?itok=2Ishk--j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9190" y="2500306"/>
            <a:ext cx="3143272" cy="2146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8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7624" y="1484784"/>
            <a:ext cx="8229600" cy="5043510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Рік композитора </a:t>
            </a:r>
            <a:r>
              <a:rPr lang="uk-UA" sz="24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Ігора</a:t>
            </a:r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Білозіра</a:t>
            </a:r>
            <a:endParaRPr lang="uk-UA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1961892"/>
              </p:ext>
            </p:extLst>
          </p:nvPr>
        </p:nvGraphicFramePr>
        <p:xfrm>
          <a:off x="251520" y="1268760"/>
          <a:ext cx="8143932" cy="4321179"/>
        </p:xfrm>
        <a:graphic>
          <a:graphicData uri="http://schemas.openxmlformats.org/drawingml/2006/table">
            <a:tbl>
              <a:tblPr/>
              <a:tblGrid>
                <a:gridCol w="1494913"/>
                <a:gridCol w="6649019"/>
              </a:tblGrid>
              <a:tr h="1080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latin typeface="Calibri"/>
                          <a:ea typeface="Times New Roman"/>
                          <a:cs typeface="Times New Roman"/>
                        </a:rPr>
                        <a:t>22 березня</a:t>
                      </a:r>
                    </a:p>
                  </a:txBody>
                  <a:tcPr marL="66805" marR="668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>
                          <a:latin typeface="Calibri"/>
                          <a:ea typeface="Times New Roman"/>
                          <a:cs typeface="Times New Roman"/>
                        </a:rPr>
                        <a:t>Урочиста академія до 60-річчя від дня народження  у  Львівській обласній філармонії</a:t>
                      </a:r>
                    </a:p>
                  </a:txBody>
                  <a:tcPr marL="66805" marR="668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latin typeface="Calibri"/>
                          <a:ea typeface="Times New Roman"/>
                          <a:cs typeface="Times New Roman"/>
                        </a:rPr>
                        <a:t>24 березня</a:t>
                      </a:r>
                    </a:p>
                  </a:txBody>
                  <a:tcPr marL="66805" marR="668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>
                          <a:latin typeface="Calibri"/>
                          <a:ea typeface="Times New Roman"/>
                          <a:cs typeface="Times New Roman"/>
                        </a:rPr>
                        <a:t>Вшанування пам’яті на Личаківському кладовищі</a:t>
                      </a:r>
                    </a:p>
                  </a:txBody>
                  <a:tcPr marL="66805" marR="668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>
                          <a:latin typeface="Calibri"/>
                          <a:ea typeface="Times New Roman"/>
                          <a:cs typeface="Times New Roman"/>
                        </a:rPr>
                        <a:t>31 травня</a:t>
                      </a:r>
                    </a:p>
                  </a:txBody>
                  <a:tcPr marL="66805" marR="668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uk-UA" sz="2000" b="1">
                          <a:latin typeface="Calibri"/>
                          <a:ea typeface="Times New Roman"/>
                          <a:cs typeface="Times New Roman"/>
                        </a:rPr>
                        <a:t>Обласний фестиваль-конкурс естрадного вокалу «Від Бога наша пісня» у Радехові </a:t>
                      </a:r>
                    </a:p>
                  </a:txBody>
                  <a:tcPr marL="66805" marR="668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20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latin typeface="Calibri"/>
                          <a:ea typeface="Times New Roman"/>
                          <a:cs typeface="Times New Roman"/>
                        </a:rPr>
                        <a:t>Проект «Пшеничне перевесло» та його презентація у містах Червоноград, Дрогобич, Івано-Франківськ, Тернопіль</a:t>
                      </a: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146" name="Picture 2" descr="G:\презентації\DSC_1737_1427206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81128"/>
            <a:ext cx="3023096" cy="2017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5720" y="1332217"/>
            <a:ext cx="8643998" cy="53114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идатки на 2015 рік: </a:t>
            </a:r>
            <a:r>
              <a:rPr lang="uk-UA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112 884,1 тис. </a:t>
            </a:r>
            <a:r>
              <a:rPr lang="uk-UA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endParaRPr lang="uk-UA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придбання книг: </a:t>
            </a:r>
            <a:r>
              <a:rPr lang="uk-UA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2 170 тис. </a:t>
            </a:r>
            <a:r>
              <a:rPr lang="uk-UA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r>
              <a:rPr lang="uk-UA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uk-U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(137 тис. примірників книг)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тому числі обласна програма : </a:t>
            </a:r>
            <a:r>
              <a:rPr lang="uk-UA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тис. </a:t>
            </a:r>
            <a:r>
              <a:rPr lang="uk-UA" sz="24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endParaRPr lang="uk-U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Видатки на енергоносії: 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Газ </a:t>
            </a:r>
            <a:r>
              <a:rPr lang="uk-UA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1406 </a:t>
            </a:r>
            <a:r>
              <a:rPr lang="uk-UA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тис.грн</a:t>
            </a:r>
            <a:endParaRPr lang="uk-UA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6">
              <a:buFont typeface="Wingdings" panose="05000000000000000000" pitchFamily="2" charset="2"/>
              <a:buChar char="§"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Світло </a:t>
            </a:r>
            <a:r>
              <a:rPr lang="uk-UA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665, 6 </a:t>
            </a:r>
            <a:r>
              <a:rPr lang="uk-UA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тис.грн</a:t>
            </a:r>
            <a:endParaRPr lang="uk-UA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6">
              <a:buFont typeface="Wingdings" panose="05000000000000000000" pitchFamily="2" charset="2"/>
              <a:buChar char="§"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Інше </a:t>
            </a:r>
            <a:r>
              <a:rPr lang="uk-UA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803,2 </a:t>
            </a:r>
            <a:r>
              <a:rPr lang="uk-UA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тис.грн</a:t>
            </a:r>
            <a:endParaRPr lang="uk-UA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6" indent="-363538">
              <a:buFont typeface="Wingdings" panose="05000000000000000000" pitchFamily="2" charset="2"/>
              <a:buChar char="§"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Заробітна плата з нарахуваннями: </a:t>
            </a:r>
            <a:r>
              <a:rPr lang="uk-UA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97 663,6 тис. </a:t>
            </a:r>
            <a:r>
              <a:rPr lang="uk-UA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endParaRPr lang="uk-UA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6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К-сть працівників: </a:t>
            </a:r>
            <a:r>
              <a:rPr lang="uk-UA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2 476 </a:t>
            </a:r>
            <a:r>
              <a:rPr lang="uk-UA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чол</a:t>
            </a:r>
            <a:r>
              <a:rPr lang="uk-UA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6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К-сть комп’ютерів (на 1.06.2015): </a:t>
            </a:r>
            <a:r>
              <a:rPr lang="uk-UA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570</a:t>
            </a:r>
          </a:p>
          <a:p>
            <a:pPr marL="342900" lvl="6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К-сть комп’ютерів з доступом до мережі </a:t>
            </a:r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і-нет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521</a:t>
            </a:r>
            <a:endParaRPr lang="uk-UA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uk-UA" alt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Бібліотеки. Статистика</a:t>
            </a:r>
            <a:endParaRPr lang="uk-UA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4817" name="Picture 1" descr="G:\презентації\12339389_1678903659021320_120493978550233278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28604"/>
            <a:ext cx="2143141" cy="1670258"/>
          </a:xfrm>
          <a:prstGeom prst="rect">
            <a:avLst/>
          </a:prstGeom>
          <a:noFill/>
        </p:spPr>
      </p:pic>
      <p:pic>
        <p:nvPicPr>
          <p:cNvPr id="34818" name="Picture 2" descr="G:\презентації\1297674387_chit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1071570" cy="1327022"/>
          </a:xfrm>
          <a:prstGeom prst="rect">
            <a:avLst/>
          </a:prstGeom>
          <a:noFill/>
        </p:spPr>
      </p:pic>
      <p:pic>
        <p:nvPicPr>
          <p:cNvPr id="34819" name="Picture 3" descr="G:\презентації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143263"/>
            <a:ext cx="1857373" cy="1571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89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401080" cy="573499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Програма поповнення бібліотечних фондів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“</a:t>
            </a:r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Книгоманія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Семінари-навчання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бібліотекарів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“Краща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бібліотека </a:t>
            </a:r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року”</a:t>
            </a:r>
            <a:endParaRPr lang="uk-U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Співпраця з </a:t>
            </a:r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“Форумом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видавців”</a:t>
            </a:r>
            <a:endParaRPr lang="uk-U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Інтерактивна бібліотека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Створення </a:t>
            </a:r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дейзі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бібліотеки</a:t>
            </a:r>
          </a:p>
          <a:p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Бібліотеки. </a:t>
            </a:r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Досягнення 2015 року</a:t>
            </a:r>
            <a:endParaRPr lang="uk-UA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8434" name="Picture 2" descr="G:\презентації\knygoma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68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G:\презентації\IMG_36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092" y="2204864"/>
            <a:ext cx="2385404" cy="159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G:\презентації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648" y="407707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G:\презентації\10422557_1649532695283082_1981502993528836882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85184"/>
            <a:ext cx="2183904" cy="163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G:\презентації\10668664_1583713568560808_1616931316364779946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817" y="4293096"/>
            <a:ext cx="2321646" cy="17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10923630_768431183243645_2772295406894347099_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85184"/>
            <a:ext cx="2509927" cy="1675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09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836774579"/>
              </p:ext>
            </p:extLst>
          </p:nvPr>
        </p:nvGraphicFramePr>
        <p:xfrm>
          <a:off x="214282" y="214290"/>
          <a:ext cx="871543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90931" y="692696"/>
            <a:ext cx="470994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СТРУКТУРА департаменту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763284178"/>
              </p:ext>
            </p:extLst>
          </p:nvPr>
        </p:nvGraphicFramePr>
        <p:xfrm>
          <a:off x="37292" y="1196752"/>
          <a:ext cx="8786843" cy="5098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930526" y="1643063"/>
            <a:ext cx="3000375" cy="785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ДЕПАРТАМЕНТ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38" y="2214563"/>
            <a:ext cx="1785937" cy="12144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Управління культури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375" y="2178843"/>
            <a:ext cx="2000250" cy="12501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Управління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у справах національностей, релігій та фінансово – планової роботи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3786188"/>
            <a:ext cx="1714500" cy="10715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Відділ мистецтв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00250" y="3786188"/>
            <a:ext cx="1851670" cy="10715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Відділ культурно просвітницької роботи і навчальних закладів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6625" y="5206702"/>
            <a:ext cx="1857375" cy="15001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Інженерно – технічний відді</a:t>
            </a:r>
            <a:r>
              <a:rPr lang="uk-UA" sz="1400" dirty="0"/>
              <a:t>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16214" y="5357813"/>
            <a:ext cx="1714500" cy="15001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Методичний кабінет навчальних закладів культури і мистецтва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96254" y="5286375"/>
            <a:ext cx="1714500" cy="15001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Сектор організаційно – кадрової роботи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688" y="5214938"/>
            <a:ext cx="1928812" cy="15001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Територіальна служба контролю за переміщенням культурних цінностей через державний кордон України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86625" y="3786188"/>
            <a:ext cx="1714500" cy="10001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Відділ фінансово – планової роботи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86375" y="3786188"/>
            <a:ext cx="1714500" cy="10001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Відділ релігій та національностей</a:t>
            </a:r>
          </a:p>
        </p:txBody>
      </p:sp>
      <p:cxnSp>
        <p:nvCxnSpPr>
          <p:cNvPr id="18" name="Прямая соединительная линия 17"/>
          <p:cNvCxnSpPr>
            <a:stCxn id="6" idx="2"/>
          </p:cNvCxnSpPr>
          <p:nvPr/>
        </p:nvCxnSpPr>
        <p:spPr>
          <a:xfrm rot="5400000">
            <a:off x="3143251" y="3714750"/>
            <a:ext cx="25733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571625" y="5072063"/>
            <a:ext cx="6000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42938" y="3643313"/>
            <a:ext cx="2214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929313" y="3643313"/>
            <a:ext cx="2357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00188" y="2000250"/>
            <a:ext cx="1571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86438" y="2071688"/>
            <a:ext cx="1714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1465263" y="5178425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465513" y="5178425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5394326" y="5178425"/>
            <a:ext cx="214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7394576" y="2178050"/>
            <a:ext cx="214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7466013" y="5178425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8180388" y="3749675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5822951" y="3749675"/>
            <a:ext cx="214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2751138" y="3749675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536576" y="3749675"/>
            <a:ext cx="214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1393825" y="2106613"/>
            <a:ext cx="214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7180262" y="3535363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1465262" y="3535363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" descr="G:\презентації\12195751_1510368672623967_1373487127532613851_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0519" y="61452"/>
            <a:ext cx="1495340" cy="1495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G:\презентації\ГЕРБ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452"/>
            <a:ext cx="1691680" cy="1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435405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57356" y="357166"/>
            <a:ext cx="442146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МУЗЕЙНА ДІЯЛЬНІСТЬ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285720" y="1000108"/>
          <a:ext cx="864399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Users\4\Downloads\IMG_20150520_1417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928670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4\Downloads\IMG_20150708_182353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2643182"/>
            <a:ext cx="1643074" cy="2190765"/>
          </a:xfrm>
          <a:prstGeom prst="rect">
            <a:avLst/>
          </a:prstGeom>
          <a:noFill/>
        </p:spPr>
      </p:pic>
      <p:pic>
        <p:nvPicPr>
          <p:cNvPr id="5124" name="Picture 4" descr="C:\Users\4\Downloads\IMG_20150601_14533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5161371"/>
            <a:ext cx="2071702" cy="155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9703143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Мистецька освіта Львівщини: потенціал</a:t>
            </a:r>
            <a:endParaRPr lang="uk-UA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640960" cy="63093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Вищі навчальні заклади:</a:t>
            </a:r>
          </a:p>
          <a:p>
            <a:pPr marL="714375" indent="-176213">
              <a:buFont typeface="Wingdings" pitchFamily="2" charset="2"/>
              <a:buChar char="Ø"/>
            </a:pPr>
            <a:r>
              <a:rPr lang="uk-UA" b="1" dirty="0" smtClean="0"/>
              <a:t>Львівська Національна музична академія </a:t>
            </a:r>
            <a:endParaRPr lang="uk-UA" b="1" dirty="0" smtClean="0"/>
          </a:p>
          <a:p>
            <a:pPr marL="714375" indent="-176213">
              <a:buFont typeface="Wingdings" pitchFamily="2" charset="2"/>
              <a:buChar char="Ø"/>
            </a:pPr>
            <a:r>
              <a:rPr lang="uk-UA" b="1" dirty="0" smtClean="0"/>
              <a:t>Львівська </a:t>
            </a:r>
            <a:r>
              <a:rPr lang="uk-UA" b="1" dirty="0" smtClean="0"/>
              <a:t>Національна академія </a:t>
            </a:r>
            <a:r>
              <a:rPr lang="uk-UA" b="1" dirty="0" smtClean="0"/>
              <a:t>мистецтв</a:t>
            </a:r>
          </a:p>
          <a:p>
            <a:pPr>
              <a:buNone/>
            </a:pP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</a:rPr>
              <a:t>ВНЗ І-ІІ рівнів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</a:rPr>
              <a:t>акредитації</a:t>
            </a:r>
          </a:p>
          <a:p>
            <a:pPr marL="714375" indent="-176213">
              <a:buFont typeface="Wingdings" pitchFamily="2" charset="2"/>
              <a:buChar char="Ø"/>
            </a:pPr>
            <a:r>
              <a:rPr lang="uk-UA" sz="2800" b="1" dirty="0" smtClean="0"/>
              <a:t>Львівське ДМУ </a:t>
            </a:r>
            <a:r>
              <a:rPr lang="uk-UA" sz="2800" b="1" dirty="0" err="1" smtClean="0"/>
              <a:t>ім.С.Людкевича</a:t>
            </a:r>
            <a:endParaRPr lang="uk-UA" sz="2800" b="1" dirty="0" smtClean="0"/>
          </a:p>
          <a:p>
            <a:pPr marL="714375" indent="-176213">
              <a:buFont typeface="Wingdings" pitchFamily="2" charset="2"/>
              <a:buChar char="Ø"/>
            </a:pPr>
            <a:r>
              <a:rPr lang="uk-UA" sz="2800" b="1" dirty="0" smtClean="0"/>
              <a:t>Львівський ДКДУМ </a:t>
            </a:r>
            <a:r>
              <a:rPr lang="uk-UA" sz="2800" b="1" dirty="0" err="1" smtClean="0"/>
              <a:t>ім.І.Труша</a:t>
            </a:r>
            <a:endParaRPr lang="uk-UA" sz="2800" b="1" dirty="0" smtClean="0"/>
          </a:p>
          <a:p>
            <a:pPr marL="714375" indent="-176213">
              <a:buFont typeface="Wingdings" pitchFamily="2" charset="2"/>
              <a:buChar char="Ø"/>
            </a:pPr>
            <a:r>
              <a:rPr lang="uk-UA" sz="2800" b="1" dirty="0" smtClean="0"/>
              <a:t>Львівське училище культури і </a:t>
            </a:r>
            <a:r>
              <a:rPr lang="uk-UA" sz="2800" b="1" dirty="0" smtClean="0"/>
              <a:t>мистецтв</a:t>
            </a:r>
          </a:p>
          <a:p>
            <a:pPr marL="714375" indent="-176213">
              <a:buFont typeface="Wingdings" pitchFamily="2" charset="2"/>
              <a:buChar char="Ø"/>
            </a:pPr>
            <a:r>
              <a:rPr lang="uk-UA" sz="2800" b="1" dirty="0" smtClean="0"/>
              <a:t>Самбірське училище </a:t>
            </a:r>
            <a:r>
              <a:rPr lang="uk-UA" sz="2800" b="1" dirty="0" smtClean="0"/>
              <a:t>культури</a:t>
            </a:r>
          </a:p>
          <a:p>
            <a:pPr marL="714375" indent="-176213">
              <a:buFont typeface="Wingdings" pitchFamily="2" charset="2"/>
              <a:buChar char="Ø"/>
            </a:pPr>
            <a:r>
              <a:rPr lang="uk-UA" sz="2800" b="1" dirty="0" smtClean="0"/>
              <a:t>Дрогобицьке музичне училище </a:t>
            </a:r>
            <a:r>
              <a:rPr lang="uk-UA" sz="2800" b="1" dirty="0" err="1" smtClean="0"/>
              <a:t>ім.В.Барвінського</a:t>
            </a:r>
            <a:endParaRPr lang="uk-UA" sz="2800" b="1" dirty="0" smtClean="0"/>
          </a:p>
          <a:p>
            <a:pPr>
              <a:buNone/>
            </a:pP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</a:rPr>
              <a:t>74 початкові спеціалізовані мистецькі навчальні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</a:rPr>
              <a:t>заклади</a:t>
            </a:r>
          </a:p>
          <a:p>
            <a:pPr marL="714375" indent="-176213">
              <a:buNone/>
            </a:pPr>
            <a:r>
              <a:rPr lang="uk-UA" sz="2800" b="1" dirty="0" smtClean="0"/>
              <a:t>З них: </a:t>
            </a:r>
          </a:p>
          <a:p>
            <a:pPr marL="714375" indent="-176213"/>
            <a:r>
              <a:rPr lang="uk-UA" sz="2800" b="1" dirty="0" smtClean="0"/>
              <a:t>41 музичні</a:t>
            </a:r>
          </a:p>
          <a:p>
            <a:pPr marL="714375" indent="-176213"/>
            <a:r>
              <a:rPr lang="uk-UA" sz="2800" b="1" dirty="0" smtClean="0"/>
              <a:t>27 митецькі </a:t>
            </a:r>
          </a:p>
          <a:p>
            <a:pPr marL="714375" indent="-176213"/>
            <a:r>
              <a:rPr lang="uk-UA" sz="2800" b="1" dirty="0" smtClean="0"/>
              <a:t>1 хореографічна школа (</a:t>
            </a:r>
            <a:r>
              <a:rPr lang="uk-UA" sz="2800" b="1" dirty="0" err="1" smtClean="0"/>
              <a:t>м.Львів</a:t>
            </a:r>
            <a:r>
              <a:rPr lang="uk-UA" sz="2800" b="1" dirty="0" smtClean="0"/>
              <a:t>)</a:t>
            </a:r>
          </a:p>
          <a:p>
            <a:pPr marL="714375" indent="-176213"/>
            <a:r>
              <a:rPr lang="uk-UA" sz="2800" b="1" dirty="0" smtClean="0"/>
              <a:t>2 хорові: хорова школа </a:t>
            </a:r>
            <a:r>
              <a:rPr lang="uk-UA" sz="2800" b="1" dirty="0" err="1" smtClean="0"/>
              <a:t>“Дударик”</a:t>
            </a:r>
            <a:endParaRPr lang="uk-UA" sz="2800" b="1" dirty="0" smtClean="0"/>
          </a:p>
          <a:p>
            <a:pPr marL="714375" indent="-176213">
              <a:buNone/>
            </a:pPr>
            <a:r>
              <a:rPr lang="uk-UA" sz="2800" b="1" dirty="0" smtClean="0"/>
              <a:t>			хорова школа </a:t>
            </a:r>
            <a:r>
              <a:rPr lang="uk-UA" sz="2800" b="1" dirty="0" err="1" smtClean="0"/>
              <a:t>“Щедрик”</a:t>
            </a:r>
            <a:r>
              <a:rPr lang="uk-UA" sz="2800" b="1" dirty="0" smtClean="0"/>
              <a:t> (</a:t>
            </a:r>
            <a:r>
              <a:rPr lang="uk-UA" sz="2800" b="1" dirty="0" err="1" smtClean="0"/>
              <a:t>м.Стрий</a:t>
            </a:r>
            <a:r>
              <a:rPr lang="uk-UA" sz="2800" b="1" dirty="0" smtClean="0"/>
              <a:t>)</a:t>
            </a:r>
            <a:endParaRPr lang="uk-UA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uk-UA" sz="2800" b="1" dirty="0" smtClean="0"/>
          </a:p>
          <a:p>
            <a:pPr>
              <a:buFont typeface="Wingdings" pitchFamily="2" charset="2"/>
              <a:buChar char="Ø"/>
            </a:pPr>
            <a:endParaRPr lang="uk-UA" sz="2800" b="1" dirty="0" smtClean="0"/>
          </a:p>
          <a:p>
            <a:pPr>
              <a:buFont typeface="Wingdings" pitchFamily="2" charset="2"/>
              <a:buChar char="Ø"/>
            </a:pPr>
            <a:endParaRPr lang="uk-UA" sz="2800" b="1" dirty="0" smtClean="0"/>
          </a:p>
          <a:p>
            <a:pPr>
              <a:buFont typeface="Wingdings" pitchFamily="2" charset="2"/>
              <a:buChar char="Ø"/>
            </a:pPr>
            <a:endParaRPr lang="uk-UA" sz="2800" b="1" dirty="0" smtClean="0"/>
          </a:p>
          <a:p>
            <a:pPr>
              <a:buFont typeface="Wingdings" pitchFamily="2" charset="2"/>
              <a:buChar char="Ø"/>
            </a:pPr>
            <a:endParaRPr lang="uk-UA" sz="2800" b="1" dirty="0" smtClean="0"/>
          </a:p>
          <a:p>
            <a:endParaRPr lang="uk-UA" sz="2800" dirty="0" smtClean="0"/>
          </a:p>
          <a:p>
            <a:pPr>
              <a:buFont typeface="Wingdings" pitchFamily="2" charset="2"/>
              <a:buChar char="Ø"/>
            </a:pPr>
            <a:endParaRPr lang="uk-UA" sz="2800" b="1" dirty="0" smtClean="0"/>
          </a:p>
          <a:p>
            <a:pPr>
              <a:buFont typeface="Wingdings" pitchFamily="2" charset="2"/>
              <a:buChar char="Ø"/>
            </a:pPr>
            <a:endParaRPr lang="uk-UA" sz="2800" b="1" dirty="0" smtClean="0"/>
          </a:p>
          <a:p>
            <a:pPr>
              <a:buFont typeface="Wingdings" pitchFamily="2" charset="2"/>
              <a:buChar char="Ø"/>
            </a:pPr>
            <a:endParaRPr lang="uk-UA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uk-UA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uk-UA" b="1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5754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Реалізовані проекти. Реставрація іконостасу </a:t>
            </a:r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та відкриття нового музею у </a:t>
            </a:r>
            <a:r>
              <a:rPr lang="uk-UA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с.Стара</a:t>
            </a:r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С</a:t>
            </a:r>
            <a:r>
              <a:rPr lang="uk-UA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кварява</a:t>
            </a:r>
            <a:endParaRPr lang="uk-UA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9458" name="Picture 2" descr="G:\презентації\huoBlL0s9I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1357298"/>
            <a:ext cx="3071834" cy="205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G:\презентації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66232"/>
            <a:ext cx="2644983" cy="211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G:\презентації\UXuQuPXxx8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6878" y="4500570"/>
            <a:ext cx="3297122" cy="220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G:\презентації\01.skvariava-ikonost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85860"/>
            <a:ext cx="3456383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G:\презентації\12_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963572"/>
            <a:ext cx="2838474" cy="189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8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/>
          </a:bodyPr>
          <a:lstStyle/>
          <a:p>
            <a:r>
              <a:rPr lang="uk-UA" dirty="0" smtClean="0"/>
              <a:t>Пілотна програма “Недільні заходи в народних домах Львівщини”:  </a:t>
            </a:r>
          </a:p>
          <a:p>
            <a:pPr marL="3589338" lvl="8" indent="0"/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жовтень -179</a:t>
            </a:r>
          </a:p>
          <a:p>
            <a:pPr marL="3589338" lvl="7" indent="0"/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листопад 1025</a:t>
            </a:r>
          </a:p>
          <a:p>
            <a:pPr marL="3589338" lvl="7" indent="0"/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грудень 2979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Нові проекти</a:t>
            </a:r>
            <a:endParaRPr lang="uk-UA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G:\презентації\12241088_1514229118904589_898289619067854587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185386" cy="238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презентації\64302_1535213310139503_632532699784011197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9363" y="3064953"/>
            <a:ext cx="3840427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ttps://scontent-waw1-1.xx.fbcdn.net/hphotos-xpa1/v/t1.0-9/12346340_1527243917603109_2182119204170676957_n.jpg?oh=78d6327186e5763c1d3803b867150c37&amp;oe=573AED9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7203" y="1518038"/>
            <a:ext cx="2111960" cy="3254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s://scontent-waw1-1.xx.fbcdn.net/hphotos-xfp1/v/t1.0-9/12316348_1527217674272400_2709247740124538011_n.jpg?oh=37eac0e6cc6478e28d55bb150a963e70&amp;oe=574133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5902" y="4772423"/>
            <a:ext cx="3133261" cy="2085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/>
          <a:lstStyle/>
          <a:p>
            <a:r>
              <a:rPr lang="uk-UA" dirty="0"/>
              <a:t>Літературний десант “Письменники у сільських народних домах</a:t>
            </a:r>
            <a:r>
              <a:rPr lang="uk-UA" dirty="0" smtClean="0"/>
              <a:t>”</a:t>
            </a:r>
          </a:p>
          <a:p>
            <a:r>
              <a:rPr lang="uk-UA" dirty="0" smtClean="0"/>
              <a:t>Відвідання музеїв дітьми мистецьких  навчальних закладів</a:t>
            </a:r>
          </a:p>
          <a:p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Нові проекти</a:t>
            </a:r>
            <a:endParaRPr lang="uk-UA" sz="2400" dirty="0"/>
          </a:p>
        </p:txBody>
      </p:sp>
      <p:pic>
        <p:nvPicPr>
          <p:cNvPr id="8194" name="Picture 2" descr="http://biblioteka.lviv.ua/wp-content/uploads/2012/11/DSCN0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2882615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6" descr="1334609_136751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572008"/>
            <a:ext cx="2805460" cy="202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4" descr="dsc_18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152" y="2608521"/>
            <a:ext cx="3059832" cy="202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431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/>
          <a:lstStyle/>
          <a:p>
            <a:r>
              <a:rPr lang="uk-UA" dirty="0"/>
              <a:t>Мандруючий кінотеатр селами </a:t>
            </a:r>
            <a:r>
              <a:rPr lang="uk-UA" dirty="0" err="1"/>
              <a:t>Льввіщини</a:t>
            </a:r>
            <a:r>
              <a:rPr lang="uk-UA" dirty="0"/>
              <a:t>:</a:t>
            </a:r>
          </a:p>
          <a:p>
            <a:pPr marL="3767138" indent="0"/>
            <a:r>
              <a:rPr lang="uk-UA" sz="1900" b="1" dirty="0"/>
              <a:t>Жовтень – 4</a:t>
            </a:r>
          </a:p>
          <a:p>
            <a:pPr marL="3767138" indent="0"/>
            <a:r>
              <a:rPr lang="uk-UA" sz="1900" b="1" dirty="0"/>
              <a:t>Листопад – 27</a:t>
            </a:r>
          </a:p>
          <a:p>
            <a:pPr marL="3767138" indent="0"/>
            <a:r>
              <a:rPr lang="uk-UA" sz="1900" b="1" dirty="0"/>
              <a:t>Грудень – 6</a:t>
            </a:r>
          </a:p>
          <a:p>
            <a:endParaRPr lang="uk-UA" dirty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Нові проекти</a:t>
            </a:r>
            <a:endParaRPr lang="uk-UA" sz="2400" dirty="0"/>
          </a:p>
        </p:txBody>
      </p:sp>
      <p:pic>
        <p:nvPicPr>
          <p:cNvPr id="10243" name="Picture 3" descr="G:\презентації\12241112_1516698271991007_6736400114331585186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586" y="1838678"/>
            <a:ext cx="3168351" cy="2584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:\презентації\12182778_1514228918904609_9150365277390551055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2382" y="3164528"/>
            <a:ext cx="3380384" cy="2535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content-waw1-1.xx.fbcdn.net/hphotos-xtf1/v/t1.0-9/12227673_1516696148657886_8559253640736628671_n.jpg?oh=48bebeec6a749f543f1684f31223c6dd&amp;oe=574853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23852"/>
            <a:ext cx="2556808" cy="1704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53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Нові проекти</a:t>
            </a:r>
            <a:endParaRPr lang="uk-UA" sz="2400" dirty="0">
              <a:latin typeface="Arial Black" panose="020B0A0402010202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971600" y="1556792"/>
            <a:ext cx="617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Майстер-класи для дітей у селах – 8 (листопад)</a:t>
            </a:r>
          </a:p>
        </p:txBody>
      </p:sp>
      <p:pic>
        <p:nvPicPr>
          <p:cNvPr id="7170" name="Picture 2" descr="G:\презентації\12360106_1670667346484610_256664951471235644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8996" y="1975588"/>
            <a:ext cx="2934072" cy="220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презентації\12238079_1514228735571294_8823481861684700507_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3743357" cy="280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SC007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4721" y="4413437"/>
            <a:ext cx="3458347" cy="230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98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18966"/>
          </a:xfrm>
        </p:spPr>
        <p:txBody>
          <a:bodyPr/>
          <a:lstStyle/>
          <a:p>
            <a:r>
              <a:rPr lang="uk-UA" dirty="0" err="1" smtClean="0"/>
              <a:t>Вікенд</a:t>
            </a:r>
            <a:r>
              <a:rPr lang="uk-UA" dirty="0" smtClean="0"/>
              <a:t> у Львові для молодих родин із сіл</a:t>
            </a:r>
          </a:p>
          <a:p>
            <a:r>
              <a:rPr lang="uk-UA" dirty="0" smtClean="0"/>
              <a:t>Вихідні дні для людей похилого віку з сіл у театрах та музеях Львова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Нові проекти</a:t>
            </a:r>
            <a:endParaRPr lang="uk-UA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 descr="G:\презентації\DSCF5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G:\презентації\12374978_1528878520772982_3711770546666371679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2202" y="3429000"/>
            <a:ext cx="4121929" cy="309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Мистецька різдвяна програма для дітей бійців АТО</a:t>
            </a:r>
          </a:p>
          <a:p>
            <a:r>
              <a:rPr lang="uk-UA" dirty="0"/>
              <a:t>Новорічні проекти для дітей </a:t>
            </a:r>
            <a:r>
              <a:rPr lang="uk-UA" dirty="0" smtClean="0"/>
              <a:t>переселенців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Нові проекти</a:t>
            </a:r>
            <a:endParaRPr lang="uk-UA" sz="2400" dirty="0"/>
          </a:p>
        </p:txBody>
      </p:sp>
      <p:pic>
        <p:nvPicPr>
          <p:cNvPr id="14338" name="Picture 2" descr="https://scontent-waw1-1.xx.fbcdn.net/hphotos-xal1/v/t1.0-9/1037_1534302456897255_3068796384452838006_n.jpg?oh=133f53e07fbb2771c92638368c7564d0&amp;oe=5744CEA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63" y="2823382"/>
            <a:ext cx="3108677" cy="211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scontent-waw1-1.xx.fbcdn.net/hphotos-xft1/v/t1.0-9/1532138_1534302163563951_7056925429796997905_n.jpg?oh=37192b8617691b278544e2ef9bb14078&amp;oe=574565A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4841776"/>
            <a:ext cx="2439183" cy="159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scontent-waw1-1.xx.fbcdn.net/hphotos-xap1/v/t1.0-9/1937076_1534302093563958_6310379792048188112_n.jpg?oh=e472db8b2d3d5133b4414452d1e29dcf&amp;oe=5746E4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2582" y="5301208"/>
            <a:ext cx="2880320" cy="14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scontent-waw1-1.xx.fbcdn.net/hphotos-xfa1/v/t1.0-9/10291688_1534302073563960_6044827434323425482_n.jpg?oh=dbd0be95a779a4af5b0c48ce23757ad7&amp;oe=574497E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7060" y="3230522"/>
            <a:ext cx="2511364" cy="16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s://scontent-waw1-1.xx.fbcdn.net/hphotos-xpf1/v/t1.0-9/11214369_1534302043563963_2404518467180862017_n.jpg?oh=d3ad22d7a26631e7d443c00cd84d05b0&amp;oe=574171C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5286388"/>
            <a:ext cx="2040161" cy="136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1" name="Picture 1" descr="G:\презентації\1040836_914080065354607_1030152959461259571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214686"/>
            <a:ext cx="2540018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04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79512" y="1484785"/>
            <a:ext cx="8607329" cy="872645"/>
          </a:xfrm>
        </p:spPr>
        <p:txBody>
          <a:bodyPr/>
          <a:lstStyle/>
          <a:p>
            <a:r>
              <a:rPr lang="uk-UA" dirty="0"/>
              <a:t>Різдво у Пасіках Зубрицьких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Нові проекти</a:t>
            </a:r>
            <a:endParaRPr lang="uk-UA" sz="2400" dirty="0"/>
          </a:p>
        </p:txBody>
      </p:sp>
      <p:pic>
        <p:nvPicPr>
          <p:cNvPr id="15362" name="Picture 2" descr="G:\презентації\12370909_1530697977257703_357379222956519140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500306"/>
            <a:ext cx="2434022" cy="347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a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1895092" cy="2857520"/>
          </a:xfrm>
          <a:prstGeom prst="rect">
            <a:avLst/>
          </a:prstGeom>
          <a:noFill/>
        </p:spPr>
      </p:pic>
      <p:pic>
        <p:nvPicPr>
          <p:cNvPr id="24580" name="Picture 4" descr="Пов’язане зображен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000240"/>
            <a:ext cx="2396745" cy="1571636"/>
          </a:xfrm>
          <a:prstGeom prst="rect">
            <a:avLst/>
          </a:prstGeom>
          <a:noFill/>
        </p:spPr>
      </p:pic>
      <p:pic>
        <p:nvPicPr>
          <p:cNvPr id="24582" name="Picture 6" descr="Результат пошуку зображень за запитом &quot;пасіки зубрицькі різдво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357694"/>
            <a:ext cx="2466975" cy="1847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56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190086796"/>
              </p:ext>
            </p:extLst>
          </p:nvPr>
        </p:nvGraphicFramePr>
        <p:xfrm>
          <a:off x="467544" y="2786058"/>
          <a:ext cx="8462174" cy="366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1114879819"/>
              </p:ext>
            </p:extLst>
          </p:nvPr>
        </p:nvGraphicFramePr>
        <p:xfrm>
          <a:off x="0" y="714356"/>
          <a:ext cx="9144000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4071472032"/>
              </p:ext>
            </p:extLst>
          </p:nvPr>
        </p:nvGraphicFramePr>
        <p:xfrm>
          <a:off x="357158" y="2643182"/>
          <a:ext cx="8572560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3737398166"/>
              </p:ext>
            </p:extLst>
          </p:nvPr>
        </p:nvGraphicFramePr>
        <p:xfrm>
          <a:off x="142844" y="4643446"/>
          <a:ext cx="9001156" cy="221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259624"/>
            <a:ext cx="878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Культурний арсенал Львівщини</a:t>
            </a:r>
            <a:endParaRPr lang="uk-UA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Виставка Різдвяних </a:t>
            </a:r>
            <a:r>
              <a:rPr lang="uk-UA" dirty="0" err="1"/>
              <a:t>шопок</a:t>
            </a:r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Нові проекти</a:t>
            </a:r>
            <a:endParaRPr lang="uk-UA" sz="2400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1988839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https://scontent-waw1-1.xx.fbcdn.net/hphotos-xtp1/v/t1.0-9/21584_1538195876507913_7479371952651592889_n.jpg?oh=37bb1d39279eecafbe9aa18d7dea3400&amp;oe=57402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771" y="2772667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https://scontent-waw1-1.xx.fbcdn.net/hphotos-xpt1/v/t1.0-9/6779_1538195869841247_5061293881353204235_n.jpg?oh=b2a23158a9a008e2379abf8c4384ffb0&amp;oe=573D5D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624432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https://scontent-waw1-1.xx.fbcdn.net/hphotos-xat1/v/t1.0-9/10154016_1538195909841243_4096274145762666063_n.jpg?oh=7739da6f766b75d3af067ad78af53406&amp;oe=5747A9B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6868" y="5114924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https://scontent-waw1-1.xx.fbcdn.net/hphotos-xap1/v/t1.0-9/8504_1538195986507902_7219440958564023316_n.jpg?oh=d58dd20e4d5abdcdd1f9d59bc6957686&amp;oe=57012E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17289"/>
            <a:ext cx="2919413" cy="1943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G:\презентації\IMG_5748_14515499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15743"/>
            <a:ext cx="2706138" cy="1804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G:\презентації\IMG_5756_14515499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6868" y="3156392"/>
            <a:ext cx="2376264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55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/>
          <a:lstStyle/>
          <a:p>
            <a:r>
              <a:rPr lang="uk-UA" sz="24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Адаптація театральних постановок для </a:t>
            </a:r>
            <a:r>
              <a:rPr lang="uk-UA" sz="2400" b="1" dirty="0" err="1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слабозорих</a:t>
            </a:r>
            <a:r>
              <a:rPr lang="uk-UA" sz="24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2400" b="1" dirty="0" err="1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Радіогіду</a:t>
            </a:r>
            <a:r>
              <a:rPr lang="uk-UA" sz="24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театрі ляльок та драматичному театрі </a:t>
            </a:r>
            <a:r>
              <a:rPr lang="uk-UA" sz="2400" b="1" dirty="0" err="1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ім.Ю.Дрогобича</a:t>
            </a:r>
            <a:endParaRPr lang="uk-UA" sz="2400" b="1" dirty="0" smtClean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b="1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Мандруючий соціально-мистецький проект “Торкаючись бачу. Великі українці”</a:t>
            </a:r>
          </a:p>
          <a:p>
            <a:endParaRPr lang="uk-UA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Фільми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DISCOVERY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людей з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вадами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зору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Дейзі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бібліотека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Культура – для людей з особливими потребами</a:t>
            </a:r>
            <a:endParaRPr lang="uk-UA" sz="2400" b="1" dirty="0"/>
          </a:p>
        </p:txBody>
      </p:sp>
      <p:pic>
        <p:nvPicPr>
          <p:cNvPr id="16386" name="Picture 2" descr="G:\презентації\фото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3089" y="4143380"/>
            <a:ext cx="3130911" cy="1938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4\Downloads\IMG_20151207_134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929198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0"/>
          <a:ext cx="9144000" cy="554032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936996"/>
                <a:gridCol w="2159004"/>
                <a:gridCol w="3048000"/>
              </a:tblGrid>
              <a:tr h="463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/>
                        <a:t>Назва закладу</a:t>
                      </a:r>
                      <a:endParaRPr lang="uk-UA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/>
                        <a:t>Кількість поїздок</a:t>
                      </a:r>
                      <a:endParaRPr lang="uk-UA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/>
                        <a:t>Назва країни</a:t>
                      </a:r>
                      <a:endParaRPr lang="uk-UA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/>
                        <a:t>Львівська обласна філармонія</a:t>
                      </a:r>
                      <a:endParaRPr lang="uk-UA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/>
                        <a:t>39</a:t>
                      </a:r>
                      <a:endParaRPr lang="uk-UA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/>
                        <a:t>Польща, Німеччина, Швейцарія, Іспанія, Італія</a:t>
                      </a:r>
                      <a:endParaRPr lang="uk-UA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9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/>
                        <a:t>Заслужена академічна</a:t>
                      </a:r>
                      <a:endParaRPr lang="uk-UA" sz="12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/>
                        <a:t>капела України</a:t>
                      </a:r>
                      <a:endParaRPr lang="uk-UA" sz="12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err="1"/>
                        <a:t>“Трембіта”</a:t>
                      </a:r>
                      <a:endParaRPr lang="uk-UA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/>
                        <a:t>6</a:t>
                      </a:r>
                      <a:endParaRPr lang="uk-UA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/>
                        <a:t>Польща</a:t>
                      </a:r>
                      <a:endParaRPr lang="uk-UA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/>
                        <a:t>Галицький академічний </a:t>
                      </a:r>
                      <a:endParaRPr lang="uk-UA" sz="12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/>
                        <a:t>камерний хор</a:t>
                      </a:r>
                      <a:endParaRPr lang="uk-UA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/>
                        <a:t>гастрольний тур</a:t>
                      </a:r>
                      <a:endParaRPr lang="uk-UA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/>
                        <a:t>Польща, Німеччина, Швейцарія, Данія, Швеція, Норвегія, Фінляндія</a:t>
                      </a:r>
                      <a:endParaRPr lang="uk-UA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4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/>
                        <a:t>Львівська державна</a:t>
                      </a:r>
                      <a:endParaRPr lang="uk-UA" sz="12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/>
                        <a:t> академічна чоловіча хорова капела</a:t>
                      </a:r>
                      <a:endParaRPr lang="uk-UA" sz="12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/>
                        <a:t> </a:t>
                      </a:r>
                      <a:r>
                        <a:rPr lang="uk-UA" sz="1400" b="1" dirty="0" err="1"/>
                        <a:t>“Дударик”</a:t>
                      </a:r>
                      <a:endParaRPr lang="uk-UA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/>
                        <a:t>7</a:t>
                      </a:r>
                      <a:endParaRPr lang="uk-UA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/>
                        <a:t>Польща</a:t>
                      </a:r>
                      <a:endParaRPr lang="uk-UA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6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/>
                        <a:t>Заслужений</a:t>
                      </a:r>
                      <a:endParaRPr lang="uk-UA" sz="12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/>
                        <a:t>Прикарпатський</a:t>
                      </a:r>
                      <a:endParaRPr lang="uk-UA" sz="12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/>
                        <a:t>ансамбль пісні та танцю України </a:t>
                      </a:r>
                      <a:endParaRPr lang="uk-UA" sz="12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err="1"/>
                        <a:t>“Верховина”</a:t>
                      </a:r>
                      <a:endParaRPr lang="uk-UA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/>
                        <a:t>4</a:t>
                      </a:r>
                      <a:endParaRPr lang="uk-UA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/>
                        <a:t>Польща, Словаччина</a:t>
                      </a:r>
                      <a:endParaRPr lang="uk-UA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9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/>
                        <a:t>Львівський академічний обласний музично-драматичний театр </a:t>
                      </a:r>
                      <a:endParaRPr lang="uk-UA" sz="1200" b="1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/>
                        <a:t>ім. Ю.Дрогобича</a:t>
                      </a:r>
                      <a:endParaRPr lang="uk-UA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/>
                        <a:t>2</a:t>
                      </a:r>
                      <a:endParaRPr lang="uk-UA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dirty="0"/>
                        <a:t>Польща, Латвія</a:t>
                      </a:r>
                      <a:endParaRPr lang="uk-UA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/>
                        <a:t>Всього</a:t>
                      </a:r>
                      <a:endParaRPr lang="uk-UA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/>
                        <a:t>58</a:t>
                      </a:r>
                      <a:endParaRPr lang="uk-UA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/>
                        <a:t>11</a:t>
                      </a:r>
                      <a:r>
                        <a:rPr lang="uk-UA" sz="1400" b="1" baseline="0" dirty="0" smtClean="0"/>
                        <a:t> країн</a:t>
                      </a:r>
                      <a:endParaRPr lang="uk-UA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Творчі колективи Львівщини за кордоном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446958"/>
          </a:xfrm>
        </p:spPr>
        <p:txBody>
          <a:bodyPr>
            <a:normAutofit/>
          </a:bodyPr>
          <a:lstStyle/>
          <a:p>
            <a:pPr marL="363538" lvl="8" indent="-363538"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Зустріч  з творчою інтелігенцією - січень</a:t>
            </a:r>
          </a:p>
          <a:p>
            <a:pPr marL="363538" indent="-363538"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Зустрічі з лауреатами національної премії </a:t>
            </a:r>
            <a:r>
              <a:rPr lang="uk-UA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ім.Т.Шевченка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лютий, березень</a:t>
            </a:r>
          </a:p>
          <a:p>
            <a:pPr marL="363538" indent="-363538"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Наради з керівниками районних відділів культури </a:t>
            </a:r>
          </a:p>
          <a:p>
            <a:pPr marL="363538" indent="-363538"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Зустрічі з представниками творчих спілок – вересень</a:t>
            </a:r>
          </a:p>
          <a:p>
            <a:pPr marL="363538" indent="-363538"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Розширена нарада з громадськими організаціями національних меншин Львівщини – жовтень</a:t>
            </a:r>
          </a:p>
          <a:p>
            <a:pPr marL="363538" indent="-363538"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Розширена нарада з бібліотечними працівниками області – грудень</a:t>
            </a:r>
          </a:p>
          <a:p>
            <a:pPr marL="363538" indent="-363538"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Нарада з керівниками музеїв – грудень</a:t>
            </a:r>
          </a:p>
          <a:p>
            <a:pPr marL="363538" indent="-363538"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Щомісячні наради з керівниками установ обласного підпорядкування</a:t>
            </a:r>
            <a:endParaRPr lang="uk-UA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FF6699"/>
                </a:solidFill>
                <a:latin typeface="Arial Black" panose="020B0A04020102020204" pitchFamily="34" charset="0"/>
              </a:rPr>
              <a:t>Систематичні зустрічі - наради</a:t>
            </a:r>
            <a:endParaRPr lang="uk-UA" sz="2400" b="1" dirty="0">
              <a:solidFill>
                <a:srgbClr val="FF6699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 descr="G:\презентації\12369002_1526948917632609_397676846084110413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214950"/>
            <a:ext cx="2643206" cy="1486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G:\презентації\12365951_1526549991005835_1585799442407464813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072074"/>
            <a:ext cx="2133467" cy="160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4\Downloads\IMG_20151007_161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214818"/>
            <a:ext cx="1785950" cy="238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28670"/>
            <a:ext cx="8928992" cy="50786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Відродження:</a:t>
            </a:r>
          </a:p>
          <a:p>
            <a:pPr lvl="0" fontAlgn="base">
              <a:buNone/>
            </a:pPr>
            <a:r>
              <a:rPr lang="uk-UA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1800" b="1" i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 реабілітації через мистецтво».</a:t>
            </a:r>
            <a:r>
              <a:rPr lang="uk-UA" sz="18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Проект «Цент реабілітації через мистецтво» покликаний сприяти уникненню депресивних реагувань на будь-які ситуації, схильності до вживання </a:t>
            </a:r>
            <a:r>
              <a:rPr lang="uk-UA" sz="1800" b="1" dirty="0" err="1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психоактивних</a:t>
            </a:r>
            <a:r>
              <a:rPr lang="uk-UA" sz="18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речовин, алкоголізації, конфліктності в міжособистісних стосунках та виникнення ризику </a:t>
            </a:r>
            <a:r>
              <a:rPr lang="uk-UA" sz="1800" b="1" dirty="0" err="1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надтоагресивної</a:t>
            </a:r>
            <a:r>
              <a:rPr lang="uk-UA" sz="18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поведінк</a:t>
            </a:r>
            <a:r>
              <a:rPr lang="uk-UA" sz="1600" dirty="0" smtClean="0">
                <a:solidFill>
                  <a:srgbClr val="336600"/>
                </a:solidFill>
              </a:rPr>
              <a:t>и. </a:t>
            </a:r>
          </a:p>
          <a:p>
            <a:pPr>
              <a:buNone/>
            </a:pPr>
            <a:r>
              <a:rPr lang="uk-UA" sz="1600" dirty="0" smtClean="0"/>
              <a:t> </a:t>
            </a:r>
          </a:p>
          <a:p>
            <a:pPr>
              <a:buNone/>
            </a:pPr>
            <a:r>
              <a:rPr lang="uk-UA" sz="1600" b="1" dirty="0" smtClean="0"/>
              <a:t>Проекти подані на фонд </a:t>
            </a:r>
            <a:r>
              <a:rPr lang="en-US" sz="1600" b="1" dirty="0" smtClean="0"/>
              <a:t>USAID</a:t>
            </a:r>
            <a:r>
              <a:rPr lang="uk-UA" sz="1600" b="1" dirty="0" smtClean="0"/>
              <a:t>:</a:t>
            </a:r>
            <a:endParaRPr lang="uk-UA" sz="1600" dirty="0" smtClean="0"/>
          </a:p>
          <a:p>
            <a:pPr>
              <a:buNone/>
            </a:pPr>
            <a:r>
              <a:rPr lang="uk-UA" sz="1600" b="1" dirty="0" smtClean="0"/>
              <a:t> </a:t>
            </a:r>
            <a:endParaRPr lang="uk-UA" sz="1600" dirty="0" smtClean="0"/>
          </a:p>
          <a:p>
            <a:pPr lvl="0">
              <a:buNone/>
            </a:pPr>
            <a:r>
              <a:rPr lang="uk-UA" sz="1600" b="1" i="1" dirty="0" smtClean="0"/>
              <a:t>«</a:t>
            </a:r>
            <a:r>
              <a:rPr lang="uk-UA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Інклюзивна освіта»</a:t>
            </a:r>
            <a:r>
              <a:rPr lang="uk-UA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Адаптація дітей з особливими потребами у суспільне життя. </a:t>
            </a:r>
          </a:p>
          <a:p>
            <a:pPr lvl="0">
              <a:buNone/>
            </a:pPr>
            <a:r>
              <a:rPr lang="uk-UA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Кримський культурно-освітній центр</a:t>
            </a:r>
            <a:r>
              <a:rPr lang="uk-UA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</a:t>
            </a:r>
            <a:r>
              <a:rPr lang="uk-UA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адаптація та інтеграція вимушених переселенців у місцеву громаду.</a:t>
            </a:r>
          </a:p>
          <a:p>
            <a:pPr lvl="0">
              <a:buNone/>
            </a:pPr>
            <a:r>
              <a:rPr lang="uk-UA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Будинок культури +»</a:t>
            </a:r>
            <a:r>
              <a:rPr lang="uk-UA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модернізація закладу культури; розширення доступу до культури.</a:t>
            </a:r>
          </a:p>
          <a:p>
            <a:pPr>
              <a:buNone/>
            </a:pPr>
            <a:r>
              <a:rPr lang="uk-UA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поданий на грант Посольство США:</a:t>
            </a:r>
          </a:p>
          <a:p>
            <a:pPr lvl="0">
              <a:buNone/>
            </a:pPr>
            <a:r>
              <a:rPr lang="uk-UA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«Завершення малої трапезної зали Домініканського монастиря </a:t>
            </a:r>
            <a:r>
              <a:rPr lang="en-US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</a:t>
            </a:r>
            <a:r>
              <a:rPr lang="uk-UA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XVII</a:t>
            </a:r>
            <a:r>
              <a:rPr lang="uk-UA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ст.»</a:t>
            </a:r>
            <a:r>
              <a:rPr lang="uk-UA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buNone/>
            </a:pPr>
            <a:r>
              <a:rPr lang="uk-UA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Модернізація музейного обладнання</a:t>
            </a:r>
            <a:r>
              <a:rPr lang="uk-UA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застосування у збереженні, реставрації та дослідженні пам’яток культури національного значення зі збірок Національного музею у Львові імені </a:t>
            </a:r>
            <a:r>
              <a:rPr lang="uk-UA" sz="1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Андрея</a:t>
            </a:r>
            <a:r>
              <a:rPr lang="uk-UA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Шептицького».</a:t>
            </a:r>
            <a:endParaRPr lang="uk-UA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uk-UA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Проекти на МТД</a:t>
            </a:r>
            <a:endParaRPr lang="uk-UA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857232"/>
            <a:ext cx="8643998" cy="600076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Реконструкція системи теплопостачання Львівського державного училища культури і мистецтв по </a:t>
            </a:r>
            <a:r>
              <a:rPr lang="uk-UA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вул.Нижанкіського</a:t>
            </a:r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,2 у м. Львові</a:t>
            </a:r>
            <a:r>
              <a:rPr lang="uk-UA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                     </a:t>
            </a:r>
            <a:r>
              <a:rPr lang="uk-UA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Сума: 1164,374 млн.</a:t>
            </a:r>
            <a:endParaRPr lang="uk-UA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uk-UA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uk-UA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Будівництво Народного Дому "Просвіта" на 250 місць, </a:t>
            </a:r>
            <a:r>
              <a:rPr lang="uk-UA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с.Бучали</a:t>
            </a:r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Городоцького</a:t>
            </a:r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району. </a:t>
            </a:r>
            <a:r>
              <a:rPr lang="uk-UA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Сума: 10013,079 млн.</a:t>
            </a:r>
            <a:endParaRPr lang="uk-UA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uk-UA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uk-UA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Реконструкція даху Народного Дому (шатровий дах) в </a:t>
            </a:r>
            <a:r>
              <a:rPr lang="uk-UA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с.Керниця</a:t>
            </a:r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Городоцького</a:t>
            </a:r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району. </a:t>
            </a:r>
            <a:r>
              <a:rPr lang="uk-UA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Сума: 877,05 млн.</a:t>
            </a:r>
            <a:endParaRPr lang="uk-UA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uk-UA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uk-UA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Реконструкція з влаштуванням шатрового даху будинку культури в </a:t>
            </a:r>
            <a:r>
              <a:rPr lang="uk-UA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с.Родатичі</a:t>
            </a:r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Городоцького</a:t>
            </a:r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району. </a:t>
            </a:r>
            <a:r>
              <a:rPr lang="uk-UA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Сума: 1141,56 млн.</a:t>
            </a:r>
            <a:endParaRPr lang="uk-UA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uk-UA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uk-UA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Реконструкція </a:t>
            </a:r>
            <a:r>
              <a:rPr lang="uk-UA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Дублянської</a:t>
            </a:r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дитячої школи </a:t>
            </a:r>
            <a:r>
              <a:rPr lang="uk-UA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ім.С.Турчака</a:t>
            </a:r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</a:t>
            </a:r>
            <a:r>
              <a:rPr lang="uk-UA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вул.Довбуша</a:t>
            </a:r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,4 у м. </a:t>
            </a:r>
            <a:r>
              <a:rPr lang="uk-UA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Дубляни</a:t>
            </a:r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Жовківського</a:t>
            </a:r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району Львівської області</a:t>
            </a:r>
            <a:r>
              <a:rPr lang="uk-UA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                </a:t>
            </a:r>
            <a:r>
              <a:rPr lang="uk-UA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Сума: 709,0 тис.</a:t>
            </a:r>
            <a:endParaRPr lang="uk-UA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uk-UA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uk-UA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Будівництво Народного дому на 500 місць з сільською радою в </a:t>
            </a:r>
            <a:r>
              <a:rPr lang="uk-UA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с.Давидів</a:t>
            </a:r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uk-UA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Пустомитівського</a:t>
            </a:r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району, Львівської області. </a:t>
            </a:r>
            <a:r>
              <a:rPr lang="uk-UA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Сума: 16037,600 млн.</a:t>
            </a:r>
            <a:endParaRPr lang="uk-UA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uk-UA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pPr lvl="0"/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Реконструкція системи опалення народного дому в </a:t>
            </a:r>
            <a:r>
              <a:rPr lang="uk-UA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смт</a:t>
            </a:r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Щирець на вул. </a:t>
            </a:r>
            <a:r>
              <a:rPr lang="uk-UA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Адермаха</a:t>
            </a:r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Пустомитівського</a:t>
            </a:r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району Львівської області. </a:t>
            </a:r>
            <a:r>
              <a:rPr lang="uk-UA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Сума: 1020, 0 млн.</a:t>
            </a:r>
            <a:endParaRPr lang="uk-UA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pPr lvl="0"/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Будівництво Народного дому в </a:t>
            </a:r>
            <a:r>
              <a:rPr lang="uk-UA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с.Пасіки-Зубрицькі</a:t>
            </a:r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Пустомитівського</a:t>
            </a:r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району </a:t>
            </a:r>
            <a:r>
              <a:rPr lang="uk-UA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Львіввського</a:t>
            </a:r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області. </a:t>
            </a:r>
            <a:r>
              <a:rPr lang="uk-UA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Сума: </a:t>
            </a:r>
            <a:r>
              <a:rPr lang="uk-UA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900,0 тис.</a:t>
            </a:r>
            <a:endParaRPr lang="uk-UA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uk-UA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pPr lvl="0"/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Реконструкція Народного дому села </a:t>
            </a:r>
            <a:r>
              <a:rPr lang="uk-UA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Воютичі</a:t>
            </a:r>
            <a:r>
              <a:rPr lang="uk-UA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Самбірського району Львівської області. </a:t>
            </a:r>
            <a:r>
              <a:rPr lang="uk-UA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Сума: 600,0</a:t>
            </a:r>
            <a:r>
              <a:rPr lang="uk-UA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тис.</a:t>
            </a:r>
          </a:p>
          <a:p>
            <a:r>
              <a:rPr lang="uk-UA" dirty="0" smtClean="0"/>
              <a:t> 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Об’єкти подані на ДФРР</a:t>
            </a:r>
            <a:endParaRPr lang="uk-UA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РОЗВИТОК МАТЕРІАЛЬНО - ТЕХНІЧНОЇ БАЗИ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500042"/>
          <a:ext cx="9001155" cy="6693889"/>
        </p:xfrm>
        <a:graphic>
          <a:graphicData uri="http://schemas.openxmlformats.org/drawingml/2006/table">
            <a:tbl>
              <a:tblPr/>
              <a:tblGrid>
                <a:gridCol w="7500958"/>
                <a:gridCol w="1500197"/>
              </a:tblGrid>
              <a:tr h="3515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Calibri"/>
                          <a:ea typeface="Calibri"/>
                          <a:cs typeface="Calibri"/>
                        </a:rPr>
                        <a:t>Львівський музей історії релігії 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133,7тис. грн.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515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Львівський історичний музей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99,5 тис. грн.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515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Львівська обласна філармонія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298,8 тис. грн.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515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Самбірське училище культури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97,9 тис. грн.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886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Львівський державний коледж декоративного і ужиткового мистецтва ім. І.Труша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176,5 тис. грн.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515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Calibri"/>
                          <a:ea typeface="Calibri"/>
                          <a:cs typeface="Calibri"/>
                        </a:rPr>
                        <a:t>Державний історико-культурний заповідник «Нагуєвичі» 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20,8 тис. грн.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515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Обласна універсальна наукова бібліотека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391,2 тис. грн.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515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Обласна бібліотека для юнацтва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97,9 тис. грн.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515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Історико-краєзнавчий музей м. Винники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78,8 тис. грн.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724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Департамент з питань культури,національностей та релігій ЛОДА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40,7 тис. грн.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515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Львівське державне училище культури і мистецтв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42,7 тис. грн.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515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Історико-етнографічний музей “Бойківщина”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99,4 тис. грн.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515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Державний меморіальний музей М.Грушевського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82,7 тис. грн.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515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Національний музей Івана Франка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138,4 тис. грн.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632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Льввіське державне музичне училище ім.С.Людкевича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17,7 тис. грн.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632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Львівська обласна бібліотека для дітей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Calibri"/>
                          <a:cs typeface="Calibri"/>
                        </a:rPr>
                        <a:t>65,9 тис. грн.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515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Calibri"/>
                          <a:ea typeface="Calibri"/>
                          <a:cs typeface="Calibri"/>
                        </a:rPr>
                        <a:t>Львівський обласний академічний театр ляльок 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Calibri"/>
                          <a:ea typeface="Calibri"/>
                          <a:cs typeface="Calibri"/>
                        </a:rPr>
                        <a:t>500,0 тис. грн. 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6" marR="55476" marT="27738" marB="2773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929718" cy="52864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1. Нова робота народних домів області</a:t>
            </a:r>
          </a:p>
          <a:p>
            <a:pPr>
              <a:buNone/>
            </a:pPr>
            <a:r>
              <a:rPr lang="uk-UA" dirty="0" smtClean="0"/>
              <a:t>2. Професійне мистецтво жителям віддалених населених пунктів та районів області</a:t>
            </a:r>
          </a:p>
          <a:p>
            <a:pPr>
              <a:buNone/>
            </a:pPr>
            <a:r>
              <a:rPr lang="uk-UA" dirty="0" smtClean="0"/>
              <a:t>3. Рік мистецької освіти в області</a:t>
            </a:r>
          </a:p>
          <a:p>
            <a:pPr>
              <a:buNone/>
            </a:pPr>
            <a:r>
              <a:rPr lang="uk-UA" dirty="0" smtClean="0"/>
              <a:t>4. Відзначення ювілейних та пам’ятних дат</a:t>
            </a:r>
          </a:p>
          <a:p>
            <a:pPr>
              <a:buNone/>
            </a:pPr>
            <a:r>
              <a:rPr lang="uk-UA" dirty="0" smtClean="0"/>
              <a:t>5. Промоція читання</a:t>
            </a:r>
          </a:p>
          <a:p>
            <a:pPr>
              <a:buNone/>
            </a:pPr>
            <a:r>
              <a:rPr lang="uk-UA" dirty="0" smtClean="0"/>
              <a:t>6. Дні культури Львівщини у світі</a:t>
            </a:r>
          </a:p>
          <a:p>
            <a:pPr>
              <a:buNone/>
            </a:pPr>
            <a:r>
              <a:rPr lang="uk-UA" dirty="0" smtClean="0"/>
              <a:t>7. Театрально-концертна діяльність</a:t>
            </a:r>
          </a:p>
          <a:p>
            <a:pPr>
              <a:buNone/>
            </a:pPr>
            <a:r>
              <a:rPr lang="uk-UA" dirty="0" smtClean="0"/>
              <a:t>8. Музейна діяльність</a:t>
            </a:r>
          </a:p>
          <a:p>
            <a:pPr>
              <a:buNone/>
            </a:pPr>
            <a:r>
              <a:rPr lang="uk-UA" dirty="0" smtClean="0"/>
              <a:t>9. Реалізація підтриманих та розробка нових грантових проектів та МТД </a:t>
            </a:r>
          </a:p>
          <a:p>
            <a:pPr>
              <a:buNone/>
            </a:pPr>
            <a:r>
              <a:rPr lang="uk-UA" dirty="0" smtClean="0"/>
              <a:t>10. Підтримка кінематографії.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Стратегічні напрямки роботи на 2016 рік</a:t>
            </a:r>
            <a:endParaRPr lang="uk-UA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357158" y="2285992"/>
          <a:ext cx="8229657" cy="3065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59665"/>
                <a:gridCol w="5191051"/>
                <a:gridCol w="2278941"/>
              </a:tblGrid>
              <a:tr h="78581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1.</a:t>
                      </a:r>
                      <a:endParaRPr lang="uk-UA" b="1" dirty="0"/>
                    </a:p>
                  </a:txBody>
                  <a:tcPr marL="167205" marR="16720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Програми ( 4 обласних)</a:t>
                      </a:r>
                    </a:p>
                    <a:p>
                      <a:endParaRPr lang="uk-UA" b="1" dirty="0"/>
                    </a:p>
                  </a:txBody>
                  <a:tcPr marL="167205" marR="167205"/>
                </a:tc>
                <a:tc>
                  <a:txBody>
                    <a:bodyPr/>
                    <a:lstStyle/>
                    <a:p>
                      <a:r>
                        <a:rPr lang="uk-UA" b="1" baseline="0" dirty="0" smtClean="0"/>
                        <a:t>8 270 </a:t>
                      </a:r>
                      <a:r>
                        <a:rPr lang="uk-UA" b="1" dirty="0" err="1" smtClean="0"/>
                        <a:t>тис.грн</a:t>
                      </a:r>
                      <a:r>
                        <a:rPr lang="uk-UA" b="1" dirty="0" smtClean="0"/>
                        <a:t>.</a:t>
                      </a:r>
                      <a:endParaRPr lang="uk-UA" b="1" dirty="0"/>
                    </a:p>
                  </a:txBody>
                  <a:tcPr marL="167205" marR="167205"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2.</a:t>
                      </a:r>
                      <a:endParaRPr lang="uk-UA" b="1" dirty="0"/>
                    </a:p>
                  </a:txBody>
                  <a:tcPr marL="167205" marR="16720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Заходи</a:t>
                      </a:r>
                      <a:r>
                        <a:rPr lang="uk-UA" b="1" baseline="0" dirty="0" smtClean="0"/>
                        <a:t> департаменту</a:t>
                      </a:r>
                      <a:endParaRPr lang="uk-UA" b="1" dirty="0" smtClean="0"/>
                    </a:p>
                  </a:txBody>
                  <a:tcPr marL="167205" marR="167205"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2 500 </a:t>
                      </a:r>
                      <a:r>
                        <a:rPr lang="uk-UA" b="1" dirty="0" err="1" smtClean="0"/>
                        <a:t>тис.грн</a:t>
                      </a:r>
                      <a:r>
                        <a:rPr lang="uk-UA" b="1" dirty="0" smtClean="0"/>
                        <a:t>.</a:t>
                      </a:r>
                      <a:endParaRPr lang="uk-UA" b="1" dirty="0"/>
                    </a:p>
                  </a:txBody>
                  <a:tcPr marL="167205" marR="167205"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3.</a:t>
                      </a:r>
                      <a:endParaRPr lang="uk-UA" b="1" dirty="0"/>
                    </a:p>
                  </a:txBody>
                  <a:tcPr marL="167205" marR="167205"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Конкурс</a:t>
                      </a:r>
                      <a:r>
                        <a:rPr lang="uk-UA" b="1" baseline="0" dirty="0" smtClean="0"/>
                        <a:t>  проектів (</a:t>
                      </a:r>
                      <a:r>
                        <a:rPr lang="uk-UA" b="1" dirty="0" smtClean="0"/>
                        <a:t>в рамках заходів департаменту)</a:t>
                      </a:r>
                      <a:endParaRPr lang="uk-UA" b="1" dirty="0"/>
                    </a:p>
                  </a:txBody>
                  <a:tcPr marL="167205" marR="167205"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500 </a:t>
                      </a:r>
                      <a:r>
                        <a:rPr lang="uk-UA" b="1" dirty="0" err="1" smtClean="0"/>
                        <a:t>тис.грн</a:t>
                      </a:r>
                      <a:endParaRPr lang="uk-UA" b="1" dirty="0"/>
                    </a:p>
                  </a:txBody>
                  <a:tcPr marL="167205" marR="167205"/>
                </a:tc>
              </a:tr>
              <a:tr h="707826">
                <a:tc>
                  <a:txBody>
                    <a:bodyPr/>
                    <a:lstStyle/>
                    <a:p>
                      <a:endParaRPr lang="uk-UA" b="1" dirty="0"/>
                    </a:p>
                  </a:txBody>
                  <a:tcPr marL="167205" marR="167205"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Всього :</a:t>
                      </a:r>
                      <a:endParaRPr lang="uk-UA" b="1" dirty="0"/>
                    </a:p>
                  </a:txBody>
                  <a:tcPr marL="167205" marR="167205"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10</a:t>
                      </a:r>
                      <a:r>
                        <a:rPr lang="uk-UA" b="1" baseline="0" dirty="0" smtClean="0"/>
                        <a:t> 770 </a:t>
                      </a:r>
                      <a:r>
                        <a:rPr lang="uk-UA" b="1" dirty="0" smtClean="0"/>
                        <a:t> </a:t>
                      </a:r>
                      <a:r>
                        <a:rPr lang="uk-UA" b="1" dirty="0" err="1" smtClean="0"/>
                        <a:t>тис.грн</a:t>
                      </a:r>
                      <a:endParaRPr lang="uk-UA" b="1" dirty="0"/>
                    </a:p>
                  </a:txBody>
                  <a:tcPr marL="167205" marR="167205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Культура в цифрах</a:t>
            </a:r>
            <a:endParaRPr lang="uk-UA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5102225" y="1571625"/>
            <a:ext cx="4041775" cy="428625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На 2016 рік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Нова робота народних домів області</a:t>
            </a:r>
          </a:p>
          <a:p>
            <a:r>
              <a:rPr lang="uk-UA" dirty="0" smtClean="0"/>
              <a:t>Реалізація програми  підтримки народних домів </a:t>
            </a:r>
          </a:p>
          <a:p>
            <a:r>
              <a:rPr lang="uk-UA" dirty="0" smtClean="0"/>
              <a:t>Культурно-мистецьке таборування для дітей та молоді сільської місцевості </a:t>
            </a:r>
          </a:p>
          <a:p>
            <a:r>
              <a:rPr lang="uk-UA" dirty="0" smtClean="0"/>
              <a:t>Творчі звіти районів у </a:t>
            </a:r>
            <a:r>
              <a:rPr lang="uk-UA" dirty="0" err="1" smtClean="0"/>
              <a:t>м.Львові</a:t>
            </a:r>
            <a:endParaRPr lang="uk-UA" dirty="0" smtClean="0"/>
          </a:p>
          <a:p>
            <a:r>
              <a:rPr lang="uk-UA" dirty="0" smtClean="0"/>
              <a:t>Фестивалі-ярмарки у туристичних містечках області (</a:t>
            </a:r>
            <a:r>
              <a:rPr lang="uk-UA" dirty="0" err="1" smtClean="0"/>
              <a:t>Славськ</a:t>
            </a:r>
            <a:r>
              <a:rPr lang="uk-UA" dirty="0" smtClean="0"/>
              <a:t>, Трускавець, Моршин, </a:t>
            </a:r>
            <a:r>
              <a:rPr lang="uk-UA" dirty="0" err="1" smtClean="0"/>
              <a:t>Східниця</a:t>
            </a:r>
            <a:r>
              <a:rPr lang="uk-UA" dirty="0" smtClean="0"/>
              <a:t>)</a:t>
            </a:r>
          </a:p>
          <a:p>
            <a:r>
              <a:rPr lang="uk-UA" dirty="0" smtClean="0"/>
              <a:t>Центри сучасного мистецтва у районах Львівщини  (</a:t>
            </a:r>
            <a:r>
              <a:rPr lang="uk-UA" dirty="0" err="1" smtClean="0"/>
              <a:t>Жовква</a:t>
            </a:r>
            <a:r>
              <a:rPr lang="uk-UA" dirty="0" smtClean="0"/>
              <a:t>, Стрий, Дрогобич, Трускавець, Моршин)</a:t>
            </a:r>
          </a:p>
          <a:p>
            <a:r>
              <a:rPr lang="uk-UA" dirty="0" smtClean="0"/>
              <a:t>Мандруючий кінотеатр</a:t>
            </a:r>
          </a:p>
          <a:p>
            <a:r>
              <a:rPr lang="uk-UA" dirty="0" smtClean="0"/>
              <a:t>Лекції, майстер-класи та зустрічі з відомими особистостями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Стратегічні напрямки роботи на 2016 рік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422" y="872287"/>
            <a:ext cx="8059191" cy="571504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Реалізація обласних програм  галузі</a:t>
            </a:r>
          </a:p>
          <a:p>
            <a:r>
              <a:rPr lang="uk-UA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 та проведення заходів з відзначення державних свят та пам’ятних дат</a:t>
            </a:r>
          </a:p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Реалізація конкурсу проектів серед ГО </a:t>
            </a:r>
          </a:p>
          <a:p>
            <a:r>
              <a:rPr lang="uk-UA" sz="2400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Реалізація нових пілотних проектів</a:t>
            </a:r>
          </a:p>
          <a:p>
            <a:r>
              <a:rPr lang="uk-UA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Активізація роботи народних домів та бібліотек області</a:t>
            </a:r>
          </a:p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до культурного надбання людей з особливими потребами</a:t>
            </a:r>
          </a:p>
          <a:p>
            <a:r>
              <a:rPr lang="uk-UA" sz="2400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 та підтримка професійного мистецтва</a:t>
            </a:r>
          </a:p>
          <a:p>
            <a:r>
              <a:rPr lang="uk-UA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Якісна мистецька освіта</a:t>
            </a:r>
          </a:p>
          <a:p>
            <a:r>
              <a:rPr lang="uk-UA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Написання і подання проектів на міжнародні гранти 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Основні завдання департаменту у 2015 році</a:t>
            </a:r>
            <a:endParaRPr lang="uk-UA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G:\презентації\nHPmc5T1S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13330"/>
            <a:ext cx="1581944" cy="1172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презентації\3e6sLRc5m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4287" y="2037055"/>
            <a:ext cx="1690775" cy="1112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презентації\_zrv46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1022" y="5804551"/>
            <a:ext cx="1544040" cy="1027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презентації\110623_1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1514" y="5783349"/>
            <a:ext cx="1507128" cy="1008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презентації\2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2986" y="5840066"/>
            <a:ext cx="1428750" cy="95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G:\презентації\wV1dwRM-Dc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4542" y="5718960"/>
            <a:ext cx="1765536" cy="1177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my_doc\2015\програми_презент\43903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71736" y="5808668"/>
            <a:ext cx="1331640" cy="1049332"/>
          </a:xfrm>
          <a:prstGeom prst="rect">
            <a:avLst/>
          </a:prstGeom>
          <a:noFill/>
        </p:spPr>
      </p:pic>
      <p:pic>
        <p:nvPicPr>
          <p:cNvPr id="11" name="Picture 1" descr="D:\my_doc\2015\програми_презент\index2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82195" y="5011373"/>
            <a:ext cx="1075497" cy="806623"/>
          </a:xfrm>
          <a:prstGeom prst="rect">
            <a:avLst/>
          </a:prstGeom>
          <a:noFill/>
        </p:spPr>
      </p:pic>
      <p:pic>
        <p:nvPicPr>
          <p:cNvPr id="3080" name="Picture 8" descr="G:\презентації\images (6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0337" y="4141834"/>
            <a:ext cx="1525811" cy="1015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G:\презентації\ezop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400" y="3052726"/>
            <a:ext cx="1633662" cy="1089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Професійне мистецтво жителям віддалених населених пунктів та районів області</a:t>
            </a:r>
          </a:p>
          <a:p>
            <a:r>
              <a:rPr lang="uk-UA" dirty="0" smtClean="0"/>
              <a:t>Проект </a:t>
            </a:r>
            <a:r>
              <a:rPr lang="uk-UA" dirty="0" err="1" smtClean="0"/>
              <a:t>“Митці</a:t>
            </a:r>
            <a:r>
              <a:rPr lang="uk-UA" dirty="0" smtClean="0"/>
              <a:t> селу ”</a:t>
            </a:r>
          </a:p>
          <a:p>
            <a:r>
              <a:rPr lang="uk-UA" dirty="0" smtClean="0"/>
              <a:t>Проект </a:t>
            </a:r>
            <a:r>
              <a:rPr lang="uk-UA" dirty="0" err="1" smtClean="0"/>
              <a:t>“Мистецький</a:t>
            </a:r>
            <a:r>
              <a:rPr lang="uk-UA" dirty="0" smtClean="0"/>
              <a:t> </a:t>
            </a:r>
            <a:r>
              <a:rPr lang="uk-UA" dirty="0" err="1" smtClean="0"/>
              <a:t>вікенд</a:t>
            </a:r>
            <a:r>
              <a:rPr lang="uk-UA" dirty="0" smtClean="0"/>
              <a:t> у </a:t>
            </a:r>
            <a:r>
              <a:rPr lang="uk-UA" dirty="0" err="1" smtClean="0"/>
              <a:t>Львові”</a:t>
            </a:r>
            <a:r>
              <a:rPr lang="uk-UA" dirty="0" smtClean="0"/>
              <a:t> для молодих родин із сіл</a:t>
            </a:r>
          </a:p>
          <a:p>
            <a:r>
              <a:rPr lang="uk-UA" dirty="0" smtClean="0"/>
              <a:t>Проект </a:t>
            </a:r>
            <a:r>
              <a:rPr lang="uk-UA" dirty="0" err="1" smtClean="0"/>
              <a:t>“Вихідні</a:t>
            </a:r>
            <a:r>
              <a:rPr lang="uk-UA" dirty="0" smtClean="0"/>
              <a:t> дні у </a:t>
            </a:r>
            <a:r>
              <a:rPr lang="uk-UA" dirty="0" err="1" smtClean="0"/>
              <a:t>Львові”</a:t>
            </a:r>
            <a:r>
              <a:rPr lang="uk-UA" dirty="0" smtClean="0"/>
              <a:t> для людей похилого віку </a:t>
            </a:r>
          </a:p>
          <a:p>
            <a:r>
              <a:rPr lang="uk-UA" dirty="0" smtClean="0"/>
              <a:t>Мистецькі проекти для людей з обмеженими можливостями у сільській місцевості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/>
              <a:t>Стратегічні напрямки роботи на 2016 рік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472518" cy="55721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Рік мистецької освіти в області</a:t>
            </a:r>
          </a:p>
          <a:p>
            <a:r>
              <a:rPr lang="uk-UA" dirty="0" smtClean="0"/>
              <a:t>Промоція та підтримка професійної мистецької освіти (симпозіум скульптури, симпозіум скла, живописне бієнале)</a:t>
            </a:r>
          </a:p>
          <a:p>
            <a:r>
              <a:rPr lang="uk-UA" dirty="0" smtClean="0"/>
              <a:t>Впровадження інклюзивної мистецької освіти (розгорнута міжнародна конференція-форум із залученням фахівців)</a:t>
            </a:r>
          </a:p>
          <a:p>
            <a:r>
              <a:rPr lang="uk-UA" dirty="0" smtClean="0"/>
              <a:t>Проект </a:t>
            </a:r>
            <a:r>
              <a:rPr lang="uk-UA" dirty="0" err="1" smtClean="0"/>
              <a:t>“Юні</a:t>
            </a:r>
            <a:r>
              <a:rPr lang="uk-UA" dirty="0" smtClean="0"/>
              <a:t> </a:t>
            </a:r>
            <a:r>
              <a:rPr lang="uk-UA" dirty="0" err="1" smtClean="0"/>
              <a:t>таланти”</a:t>
            </a:r>
            <a:r>
              <a:rPr lang="uk-UA" dirty="0" smtClean="0"/>
              <a:t> ( започаткування музичної премії для талановитих дітей)</a:t>
            </a:r>
          </a:p>
          <a:p>
            <a:r>
              <a:rPr lang="uk-UA" dirty="0" smtClean="0"/>
              <a:t>Майстер-класи викладачів ВНЗ для учнів ПСМНЗ</a:t>
            </a:r>
          </a:p>
          <a:p>
            <a:r>
              <a:rPr lang="uk-UA" dirty="0" smtClean="0"/>
              <a:t>Оновлення бази музичних  інструментів</a:t>
            </a:r>
          </a:p>
          <a:p>
            <a:r>
              <a:rPr lang="uk-UA" dirty="0" smtClean="0"/>
              <a:t>Участь в міжнародних конкурсах</a:t>
            </a:r>
          </a:p>
          <a:p>
            <a:r>
              <a:rPr lang="uk-UA" dirty="0" smtClean="0"/>
              <a:t>Створення пільгових умов проїзду для учнів ПСМНЗ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Стратегічні напрямки роботи на 2016 рік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600" b="1" dirty="0" smtClean="0">
                <a:solidFill>
                  <a:srgbClr val="FF0000"/>
                </a:solidFill>
              </a:rPr>
              <a:t>Відзначення ювілейних та пам’ятних дат</a:t>
            </a:r>
          </a:p>
          <a:p>
            <a:r>
              <a:rPr lang="uk-UA" dirty="0" smtClean="0"/>
              <a:t>160 років  від дня народження та 100 років з дня смерті Івана Франка</a:t>
            </a:r>
          </a:p>
          <a:p>
            <a:r>
              <a:rPr lang="uk-UA" dirty="0" smtClean="0"/>
              <a:t>150 років від дня народження Михайла Грушевського</a:t>
            </a:r>
          </a:p>
          <a:p>
            <a:r>
              <a:rPr lang="uk-UA" dirty="0" smtClean="0"/>
              <a:t>Вшанування Романа Лубківського</a:t>
            </a:r>
          </a:p>
          <a:p>
            <a:r>
              <a:rPr lang="uk-UA" dirty="0" smtClean="0"/>
              <a:t>Вшанування Євгена </a:t>
            </a:r>
            <a:r>
              <a:rPr lang="uk-UA" dirty="0" err="1" smtClean="0"/>
              <a:t>Безніска</a:t>
            </a:r>
            <a:endParaRPr lang="uk-UA" dirty="0" smtClean="0"/>
          </a:p>
          <a:p>
            <a:r>
              <a:rPr lang="uk-UA" dirty="0" smtClean="0"/>
              <a:t>Вшанування Бориса </a:t>
            </a:r>
            <a:r>
              <a:rPr lang="uk-UA" dirty="0" err="1" smtClean="0"/>
              <a:t>Возницького</a:t>
            </a:r>
            <a:endParaRPr lang="uk-UA" dirty="0" smtClean="0"/>
          </a:p>
          <a:p>
            <a:r>
              <a:rPr lang="uk-UA" dirty="0" smtClean="0"/>
              <a:t>Вшанування Євгена </a:t>
            </a:r>
            <a:r>
              <a:rPr lang="uk-UA" dirty="0" err="1" smtClean="0"/>
              <a:t>Коновальця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Стратегічні напрямки роботи на 2016 рік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Промоція читання</a:t>
            </a:r>
          </a:p>
          <a:p>
            <a:r>
              <a:rPr lang="uk-UA" dirty="0" smtClean="0"/>
              <a:t>Поповнення бібліотечних фондів</a:t>
            </a:r>
          </a:p>
          <a:p>
            <a:r>
              <a:rPr lang="uk-UA" dirty="0" smtClean="0"/>
              <a:t>Проект </a:t>
            </a:r>
            <a:r>
              <a:rPr lang="uk-UA" dirty="0" err="1" smtClean="0"/>
              <a:t>“Книгоманія”</a:t>
            </a:r>
            <a:endParaRPr lang="uk-UA" dirty="0" smtClean="0"/>
          </a:p>
          <a:p>
            <a:r>
              <a:rPr lang="uk-UA" dirty="0" smtClean="0"/>
              <a:t>Проект </a:t>
            </a:r>
            <a:r>
              <a:rPr lang="uk-UA" dirty="0" err="1" smtClean="0"/>
              <a:t>“Бібліофорум”</a:t>
            </a:r>
            <a:endParaRPr lang="uk-UA" dirty="0" smtClean="0"/>
          </a:p>
          <a:p>
            <a:r>
              <a:rPr lang="uk-UA" dirty="0" smtClean="0"/>
              <a:t>Семінари-навчання для бібліотекарів</a:t>
            </a:r>
          </a:p>
          <a:p>
            <a:r>
              <a:rPr lang="uk-UA" dirty="0" smtClean="0"/>
              <a:t>Конкурс </a:t>
            </a:r>
            <a:r>
              <a:rPr lang="uk-UA" dirty="0" err="1" smtClean="0"/>
              <a:t>“Краща</a:t>
            </a:r>
            <a:r>
              <a:rPr lang="uk-UA" dirty="0" smtClean="0"/>
              <a:t> бібліотека </a:t>
            </a:r>
            <a:r>
              <a:rPr lang="uk-UA" dirty="0" err="1" smtClean="0"/>
              <a:t>року”</a:t>
            </a:r>
            <a:endParaRPr lang="uk-UA" dirty="0" smtClean="0"/>
          </a:p>
          <a:p>
            <a:r>
              <a:rPr lang="uk-UA" dirty="0" smtClean="0"/>
              <a:t>Співпраця з </a:t>
            </a:r>
            <a:r>
              <a:rPr lang="uk-UA" dirty="0" err="1" smtClean="0"/>
              <a:t>“Форумом</a:t>
            </a:r>
            <a:r>
              <a:rPr lang="uk-UA" dirty="0" smtClean="0"/>
              <a:t> </a:t>
            </a:r>
            <a:r>
              <a:rPr lang="uk-UA" dirty="0" err="1" smtClean="0"/>
              <a:t>видавців”</a:t>
            </a:r>
            <a:endParaRPr lang="uk-UA" dirty="0" smtClean="0"/>
          </a:p>
          <a:p>
            <a:r>
              <a:rPr lang="uk-UA" dirty="0" smtClean="0"/>
              <a:t>Інтерактивна бібліотека</a:t>
            </a:r>
          </a:p>
          <a:p>
            <a:r>
              <a:rPr lang="uk-UA" dirty="0" smtClean="0"/>
              <a:t>Мандруючий автобус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Стратегічні напрямки роботи на 2016 рік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600" b="1" dirty="0" smtClean="0">
                <a:solidFill>
                  <a:srgbClr val="FF0000"/>
                </a:solidFill>
              </a:rPr>
              <a:t>Дні культури Львівщини у світі</a:t>
            </a:r>
          </a:p>
          <a:p>
            <a:r>
              <a:rPr lang="uk-UA" dirty="0" smtClean="0"/>
              <a:t>Проведення у 14 країнах світу днів культури Львівщини у різноманітних мистецьких форматах (виставки, концерти, кіно, презентації, пленери при посольствах, в українських товариствах та інтернаціональних структурах)</a:t>
            </a:r>
          </a:p>
          <a:p>
            <a:r>
              <a:rPr lang="uk-UA" dirty="0" smtClean="0"/>
              <a:t>Підтримка української громади  за кордоном</a:t>
            </a:r>
          </a:p>
          <a:p>
            <a:r>
              <a:rPr lang="uk-UA" dirty="0" smtClean="0"/>
              <a:t>Промоція якісного мистецького продукту регіону та розширення міжнародної співпраці 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Стратегічні напрямки роботи на 2016 рік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Театрально-концертна діяльність</a:t>
            </a:r>
          </a:p>
          <a:p>
            <a:pPr algn="ctr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dirty="0" smtClean="0"/>
              <a:t>Міжнародні фестивалі професійного мистецтва: музичні , театральні</a:t>
            </a:r>
          </a:p>
          <a:p>
            <a:r>
              <a:rPr lang="uk-UA" dirty="0" smtClean="0"/>
              <a:t>Проект </a:t>
            </a:r>
            <a:r>
              <a:rPr lang="uk-UA" dirty="0" err="1" smtClean="0"/>
              <a:t>“Театр</a:t>
            </a:r>
            <a:r>
              <a:rPr lang="uk-UA" dirty="0" smtClean="0"/>
              <a:t> без </a:t>
            </a:r>
            <a:r>
              <a:rPr lang="uk-UA" dirty="0" err="1" smtClean="0"/>
              <a:t>бар’єрів”</a:t>
            </a:r>
            <a:endParaRPr lang="uk-UA" dirty="0" smtClean="0"/>
          </a:p>
          <a:p>
            <a:r>
              <a:rPr lang="uk-UA" dirty="0" smtClean="0"/>
              <a:t>Активізація міжнародної гастрольної  діяльності</a:t>
            </a:r>
          </a:p>
          <a:p>
            <a:r>
              <a:rPr lang="uk-UA" dirty="0" smtClean="0"/>
              <a:t>Промоція  мистецьких програм  в регіоні та Україні</a:t>
            </a:r>
          </a:p>
          <a:p>
            <a:r>
              <a:rPr lang="uk-UA" dirty="0" smtClean="0"/>
              <a:t>Нові театральні постановки</a:t>
            </a:r>
          </a:p>
          <a:p>
            <a:r>
              <a:rPr lang="uk-UA" dirty="0" smtClean="0"/>
              <a:t>Нові концертні програми</a:t>
            </a:r>
          </a:p>
          <a:p>
            <a:r>
              <a:rPr lang="uk-UA" dirty="0" smtClean="0"/>
              <a:t>Театральні </a:t>
            </a:r>
            <a:r>
              <a:rPr lang="uk-UA" dirty="0" err="1" smtClean="0"/>
              <a:t>воркшопи</a:t>
            </a:r>
            <a:r>
              <a:rPr lang="uk-UA" dirty="0" smtClean="0"/>
              <a:t> для дітей “Я </a:t>
            </a:r>
            <a:r>
              <a:rPr lang="uk-UA" dirty="0" err="1" smtClean="0"/>
              <a:t>актор”</a:t>
            </a: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Стратегічні напрямки роботи на 2016 рік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52864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Музейна діяльність</a:t>
            </a:r>
          </a:p>
          <a:p>
            <a:r>
              <a:rPr lang="uk-UA" dirty="0" smtClean="0"/>
              <a:t>Проект  </a:t>
            </a:r>
            <a:r>
              <a:rPr lang="uk-UA" dirty="0" err="1" smtClean="0"/>
              <a:t>“Повернуті</a:t>
            </a:r>
            <a:r>
              <a:rPr lang="uk-UA" dirty="0" smtClean="0"/>
              <a:t> </a:t>
            </a:r>
            <a:r>
              <a:rPr lang="uk-UA" dirty="0" err="1" smtClean="0"/>
              <a:t>імена”</a:t>
            </a:r>
            <a:endParaRPr lang="uk-UA" dirty="0" smtClean="0"/>
          </a:p>
          <a:p>
            <a:r>
              <a:rPr lang="uk-UA" dirty="0" smtClean="0"/>
              <a:t>Тематичні виставки </a:t>
            </a:r>
          </a:p>
          <a:p>
            <a:r>
              <a:rPr lang="uk-UA" dirty="0" smtClean="0"/>
              <a:t>Проект </a:t>
            </a:r>
            <a:r>
              <a:rPr lang="uk-UA" dirty="0" err="1" smtClean="0"/>
              <a:t>“Запізнаймо</a:t>
            </a:r>
            <a:r>
              <a:rPr lang="uk-UA" dirty="0" smtClean="0"/>
              <a:t> </a:t>
            </a:r>
            <a:r>
              <a:rPr lang="uk-UA" dirty="0" err="1" smtClean="0"/>
              <a:t>музеї”</a:t>
            </a:r>
            <a:r>
              <a:rPr lang="uk-UA" dirty="0" smtClean="0"/>
              <a:t> для дітей</a:t>
            </a:r>
          </a:p>
          <a:p>
            <a:r>
              <a:rPr lang="uk-UA" dirty="0" smtClean="0"/>
              <a:t>Оновлення експозицій</a:t>
            </a:r>
          </a:p>
          <a:p>
            <a:r>
              <a:rPr lang="uk-UA" dirty="0" smtClean="0"/>
              <a:t>Створення інтерактивних пересувних  виставкових проектів для презентації в регіоні</a:t>
            </a:r>
          </a:p>
          <a:p>
            <a:r>
              <a:rPr lang="uk-UA" dirty="0" smtClean="0"/>
              <a:t>Інтерактивні заходи в музеях, музейна педагогіка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/>
              <a:t>Стратегічні напрямки роботи на 2016 рік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err="1" smtClean="0">
                <a:solidFill>
                  <a:srgbClr val="FF0000"/>
                </a:solidFill>
              </a:rPr>
              <a:t>“Надважливо”</a:t>
            </a:r>
            <a:r>
              <a:rPr lang="uk-UA" sz="2400" b="1" dirty="0" smtClean="0">
                <a:solidFill>
                  <a:srgbClr val="FF0000"/>
                </a:solidFill>
              </a:rPr>
              <a:t> для роботи департаменту</a:t>
            </a:r>
          </a:p>
          <a:p>
            <a:r>
              <a:rPr lang="uk-UA" dirty="0" smtClean="0"/>
              <a:t>Реалізація підтриманих та розробка нових грантових проектів та МТД</a:t>
            </a:r>
          </a:p>
          <a:p>
            <a:r>
              <a:rPr lang="uk-UA" dirty="0" smtClean="0"/>
              <a:t>Написання проектів для українських спонсорів та підприємців</a:t>
            </a:r>
          </a:p>
          <a:p>
            <a:r>
              <a:rPr lang="uk-UA" dirty="0" smtClean="0"/>
              <a:t>Проведення конкурсу проектів на реалізацію культурно-мистецьких заходів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Стратегічні напрямки роботи на 2016 рік</a:t>
            </a:r>
            <a:endParaRPr lang="uk-UA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4\Desktop\ф-культура -през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7448" y="1268760"/>
            <a:ext cx="7687000" cy="475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Дякую за увагу</a:t>
            </a:r>
            <a:endParaRPr lang="uk-UA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85728"/>
            <a:ext cx="9144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СТРУКТУРА ВИДАТКІВ НА УТРИМАННЯ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ЗАКЛАДІВ КУЛЬТУРИ ОБЛАСТІ У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РОЦІ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4192545202"/>
              </p:ext>
            </p:extLst>
          </p:nvPr>
        </p:nvGraphicFramePr>
        <p:xfrm>
          <a:off x="142844" y="1412776"/>
          <a:ext cx="90011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2221541"/>
              </p:ext>
            </p:extLst>
          </p:nvPr>
        </p:nvGraphicFramePr>
        <p:xfrm>
          <a:off x="467544" y="1268760"/>
          <a:ext cx="8229600" cy="5357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НАЯВНІ ФІНАНСОВІ РЕСУРСИ</a:t>
            </a:r>
            <a:endParaRPr lang="uk-UA" sz="2400" b="1" dirty="0">
              <a:solidFill>
                <a:srgbClr val="FF0000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2" y="142852"/>
            <a:ext cx="914403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СТРУКТУРА ВИДАТКІВ НА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УТРИМАННЯ ЗАКЛАДІВ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КУЛЬТУРИ, ЩО ЗНАХОДЯТЬСЯ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ОБЛАСНОМУ ПІДПОРЯДКУВАННІ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РОЦІ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099781445"/>
              </p:ext>
            </p:extLst>
          </p:nvPr>
        </p:nvGraphicFramePr>
        <p:xfrm>
          <a:off x="142844" y="650683"/>
          <a:ext cx="9001156" cy="6090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93704723"/>
              </p:ext>
            </p:extLst>
          </p:nvPr>
        </p:nvGraphicFramePr>
        <p:xfrm>
          <a:off x="457200" y="1142984"/>
          <a:ext cx="847251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ФІНАНСУВАННЯ ЗАКЛАДІВ КУЛЬТУРИ ОБЛАСНОГО ПІДПОРЯДКУВАННЯ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ДОХОДИ ВІД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ДІЯЛЬНОСТІ ЗАКЛАДІВ КУЛЬТУРИ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261363741"/>
              </p:ext>
            </p:extLst>
          </p:nvPr>
        </p:nvGraphicFramePr>
        <p:xfrm>
          <a:off x="357158" y="1397000"/>
          <a:ext cx="8572560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762</TotalTime>
  <Words>2140</Words>
  <Application>Microsoft Office PowerPoint</Application>
  <PresentationFormat>Экран (4:3)</PresentationFormat>
  <Paragraphs>460</Paragraphs>
  <Slides>48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Открытая</vt:lpstr>
      <vt:lpstr>ЗВІТ  ДЕПАРТАМЕНТУ З ПИТАНЬ КУЛЬТУРИ, НАЦІОНАЛЬНОСТЕЙ ТА РЕЛІГІЙ  ЗА 2015 РІК ТА ПРІОРИТЕТИ НА 2016 РІК </vt:lpstr>
      <vt:lpstr>Слайд 2</vt:lpstr>
      <vt:lpstr>Слайд 3</vt:lpstr>
      <vt:lpstr>Основні завдання департаменту у 2015 році</vt:lpstr>
      <vt:lpstr>Слайд 5</vt:lpstr>
      <vt:lpstr>НАЯВНІ ФІНАНСОВІ РЕСУРСИ</vt:lpstr>
      <vt:lpstr>Слайд 7</vt:lpstr>
      <vt:lpstr>ФІНАНСУВАННЯ ЗАКЛАДІВ КУЛЬТУРИ ОБЛАСНОГО ПІДПОРЯДКУВАННЯ</vt:lpstr>
      <vt:lpstr>Слайд 9</vt:lpstr>
      <vt:lpstr>Слайд 10</vt:lpstr>
      <vt:lpstr>Слайд 11</vt:lpstr>
      <vt:lpstr>Реалізація плану заходів департаменту</vt:lpstr>
      <vt:lpstr>Рік  Митрополита Андрея Шептицького</vt:lpstr>
      <vt:lpstr>Слайд 14</vt:lpstr>
      <vt:lpstr>Рік отця Михайла Вербицького</vt:lpstr>
      <vt:lpstr>Слайд 16</vt:lpstr>
      <vt:lpstr>Рік композитора Ігора Білозіра</vt:lpstr>
      <vt:lpstr>Бібліотеки. Статистика</vt:lpstr>
      <vt:lpstr>Бібліотеки. Досягнення 2015 року</vt:lpstr>
      <vt:lpstr>Слайд 20</vt:lpstr>
      <vt:lpstr>Мистецька освіта Львівщини: потенціал</vt:lpstr>
      <vt:lpstr>Реалізовані проекти. Реставрація іконостасу та відкриття нового музею у с.Стара Скварява</vt:lpstr>
      <vt:lpstr>Нові проекти</vt:lpstr>
      <vt:lpstr>Нові проекти</vt:lpstr>
      <vt:lpstr>Нові проекти</vt:lpstr>
      <vt:lpstr>Нові проекти</vt:lpstr>
      <vt:lpstr>Нові проекти</vt:lpstr>
      <vt:lpstr>Нові проекти</vt:lpstr>
      <vt:lpstr>Нові проекти</vt:lpstr>
      <vt:lpstr>Нові проекти</vt:lpstr>
      <vt:lpstr>Культура – для людей з особливими потребами</vt:lpstr>
      <vt:lpstr>Творчі колективи Львівщини за кордоном</vt:lpstr>
      <vt:lpstr>Систематичні зустрічі - наради</vt:lpstr>
      <vt:lpstr>Проекти на МТД</vt:lpstr>
      <vt:lpstr>Об’єкти подані на ДФРР</vt:lpstr>
      <vt:lpstr>Слайд 36</vt:lpstr>
      <vt:lpstr>Стратегічні напрямки роботи на 2016 рік</vt:lpstr>
      <vt:lpstr>Культура в цифрах</vt:lpstr>
      <vt:lpstr>Стратегічні напрямки роботи на 2016 рік</vt:lpstr>
      <vt:lpstr>Стратегічні напрямки роботи на 2016 рік</vt:lpstr>
      <vt:lpstr>Стратегічні напрямки роботи на 2016 рік</vt:lpstr>
      <vt:lpstr>Стратегічні напрямки роботи на 2016 рік</vt:lpstr>
      <vt:lpstr>Стратегічні напрямки роботи на 2016 рік</vt:lpstr>
      <vt:lpstr>Стратегічні напрямки роботи на 2016 рік</vt:lpstr>
      <vt:lpstr>Стратегічні напрямки роботи на 2016 рік</vt:lpstr>
      <vt:lpstr>Стратегічні напрямки роботи на 2016 рік</vt:lpstr>
      <vt:lpstr>Стратегічні напрямки роботи на 2016 рік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ДЕПАРТАМЕНТУ З ПИТАНЬ КУЛЬТУРИ, НАЦІОНАЛЬНОСТЕЙ ТА РЕЛІГІЙ  ЗА 2015 РІК ТА ПРІОРИТЕТИ НА 2016 РІК</dc:title>
  <dc:creator>4</dc:creator>
  <cp:lastModifiedBy>4</cp:lastModifiedBy>
  <cp:revision>83</cp:revision>
  <dcterms:created xsi:type="dcterms:W3CDTF">2016-01-16T08:19:51Z</dcterms:created>
  <dcterms:modified xsi:type="dcterms:W3CDTF">2016-01-18T08:48:27Z</dcterms:modified>
</cp:coreProperties>
</file>